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754" r:id="rId2"/>
    <p:sldId id="755" r:id="rId3"/>
    <p:sldId id="756" r:id="rId4"/>
    <p:sldId id="757" r:id="rId5"/>
    <p:sldId id="758" r:id="rId6"/>
    <p:sldId id="759" r:id="rId7"/>
    <p:sldId id="760" r:id="rId8"/>
    <p:sldId id="761" r:id="rId9"/>
    <p:sldId id="762" r:id="rId10"/>
    <p:sldId id="763" r:id="rId11"/>
    <p:sldId id="764" r:id="rId12"/>
    <p:sldId id="765" r:id="rId13"/>
    <p:sldId id="766" r:id="rId14"/>
    <p:sldId id="767" r:id="rId15"/>
    <p:sldId id="768" r:id="rId16"/>
    <p:sldId id="769" r:id="rId17"/>
    <p:sldId id="770" r:id="rId18"/>
    <p:sldId id="771" r:id="rId19"/>
    <p:sldId id="772" r:id="rId20"/>
    <p:sldId id="773" r:id="rId21"/>
    <p:sldId id="774" r:id="rId22"/>
    <p:sldId id="775" r:id="rId23"/>
    <p:sldId id="776" r:id="rId24"/>
    <p:sldId id="777" r:id="rId25"/>
    <p:sldId id="778" r:id="rId26"/>
    <p:sldId id="779" r:id="rId27"/>
    <p:sldId id="780" r:id="rId28"/>
    <p:sldId id="781" r:id="rId29"/>
    <p:sldId id="782" r:id="rId30"/>
    <p:sldId id="783" r:id="rId31"/>
    <p:sldId id="784" r:id="rId32"/>
    <p:sldId id="785" r:id="rId33"/>
    <p:sldId id="786" r:id="rId34"/>
    <p:sldId id="787" r:id="rId35"/>
    <p:sldId id="788" r:id="rId36"/>
    <p:sldId id="789" r:id="rId37"/>
    <p:sldId id="790" r:id="rId38"/>
    <p:sldId id="791" r:id="rId39"/>
    <p:sldId id="792" r:id="rId40"/>
    <p:sldId id="793" r:id="rId41"/>
    <p:sldId id="794" r:id="rId42"/>
    <p:sldId id="795" r:id="rId43"/>
    <p:sldId id="796" r:id="rId44"/>
    <p:sldId id="797" r:id="rId45"/>
    <p:sldId id="600" r:id="rId46"/>
    <p:sldId id="798" r:id="rId47"/>
    <p:sldId id="799" r:id="rId48"/>
    <p:sldId id="800" r:id="rId49"/>
    <p:sldId id="801" r:id="rId50"/>
    <p:sldId id="802" r:id="rId51"/>
    <p:sldId id="803" r:id="rId52"/>
    <p:sldId id="804" r:id="rId53"/>
    <p:sldId id="611" r:id="rId54"/>
    <p:sldId id="805" r:id="rId55"/>
    <p:sldId id="806" r:id="rId56"/>
    <p:sldId id="807" r:id="rId57"/>
    <p:sldId id="808" r:id="rId58"/>
    <p:sldId id="809"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n.wikisource.org/wiki/Energy_Improvement_and_Extension_Act_of_2008%23SEC._403._BROKER_REPORTING_OF_CUSTOMER.27S_BASIS_IN_SECURITIES_TRANSACTIONS."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n.wikisource.org/wiki/Energy_Improvement_and_Extension_Act_of_2008" TargetMode="External"/><Relationship Id="rId5" Type="http://schemas.openxmlformats.org/officeDocument/2006/relationships/hyperlink" Target="https://en.wikipedia.org/wiki/Public_Law_110-343" TargetMode="External"/><Relationship Id="rId4" Type="http://schemas.openxmlformats.org/officeDocument/2006/relationships/hyperlink" Target="https://en.wikipedia.org/wiki/Energy_Improvement_and_Extension_Act_of_2008"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pps.irs.gov/app/vita/advanced_teacher.jsp?level=advanced"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apps.irs.gov/app/vita/10_teacher.jsp?level=advance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txBox="1">
            <a:spLocks noGrp="1" noChangeArrowheads="1"/>
          </p:cNvSpPr>
          <p:nvPr/>
        </p:nvSpPr>
        <p:spPr bwMode="auto">
          <a:xfrm>
            <a:off x="3581400" y="853440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704D9CB6-61AF-4688-B91A-C8728045491D}" type="slidenum">
              <a:rPr lang="en-US" altLang="en-US">
                <a:cs typeface="Calibri" panose="020F0502020204030204" pitchFamily="34" charset="0"/>
              </a:rPr>
              <a:pPr algn="r" eaLnBrk="1" hangingPunct="1">
                <a:spcBef>
                  <a:spcPct val="0"/>
                </a:spcBef>
              </a:pPr>
              <a:t>1</a:t>
            </a:fld>
            <a:endParaRPr lang="en-US" altLang="en-US" dirty="0">
              <a:cs typeface="Calibri" panose="020F0502020204030204" pitchFamily="34" charset="0"/>
            </a:endParaRPr>
          </a:p>
        </p:txBody>
      </p:sp>
      <p:sp>
        <p:nvSpPr>
          <p:cNvPr id="137219" name="Rectangle 2"/>
          <p:cNvSpPr>
            <a:spLocks noGrp="1" noRot="1" noChangeAspect="1" noChangeArrowheads="1" noTextEdit="1"/>
          </p:cNvSpPr>
          <p:nvPr>
            <p:ph type="sldImg"/>
          </p:nvPr>
        </p:nvSpPr>
        <p:spPr>
          <a:xfrm>
            <a:off x="1370013" y="1143000"/>
            <a:ext cx="4117975" cy="3087688"/>
          </a:xfrm>
          <a:prstGeom prst="rect">
            <a:avLst/>
          </a:prstGeom>
          <a:ln/>
        </p:spPr>
      </p:sp>
      <p:sp>
        <p:nvSpPr>
          <p:cNvPr id="140292" name="Rectangle 3"/>
          <p:cNvSpPr>
            <a:spLocks noGrp="1" noChangeArrowheads="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defRPr/>
            </a:pPr>
            <a:r>
              <a:rPr lang="en-US" altLang="en-US" b="1" dirty="0"/>
              <a:t>This lesson has been pared</a:t>
            </a:r>
            <a:r>
              <a:rPr lang="en-US" altLang="en-US" b="1" baseline="0" dirty="0"/>
              <a:t> to the most likely situations that Tax-Aide Counselors will encounter</a:t>
            </a:r>
          </a:p>
          <a:p>
            <a:pPr marL="173113" indent="-173113" eaLnBrk="1" hangingPunct="1">
              <a:buFontTx/>
              <a:buChar char="•"/>
              <a:defRPr/>
            </a:pPr>
            <a:r>
              <a:rPr lang="en-US" altLang="en-US" b="1" baseline="0" dirty="0"/>
              <a:t>Comprehensive topics are short discussions of:</a:t>
            </a:r>
          </a:p>
          <a:p>
            <a:pPr marL="630313" lvl="1" indent="-173113" eaLnBrk="1" hangingPunct="1">
              <a:buFontTx/>
              <a:buChar char="•"/>
              <a:defRPr/>
            </a:pPr>
            <a:r>
              <a:rPr lang="en-US" altLang="en-US" b="1" baseline="0" dirty="0"/>
              <a:t>Covered securities</a:t>
            </a:r>
          </a:p>
          <a:p>
            <a:pPr marL="630313" marR="0" lvl="1" indent="-173113" algn="l" defTabSz="457200" rtl="0" eaLnBrk="1" fontAlgn="base" latinLnBrk="0" hangingPunct="1">
              <a:lnSpc>
                <a:spcPct val="100000"/>
              </a:lnSpc>
              <a:spcBef>
                <a:spcPct val="30000"/>
              </a:spcBef>
              <a:spcAft>
                <a:spcPct val="0"/>
              </a:spcAft>
              <a:buClrTx/>
              <a:buSzTx/>
              <a:buFontTx/>
              <a:buChar char="•"/>
              <a:tabLst/>
              <a:defRPr/>
            </a:pPr>
            <a:r>
              <a:rPr lang="en-US" altLang="en-US" b="1" baseline="0" dirty="0"/>
              <a:t>Sales of bonds</a:t>
            </a:r>
          </a:p>
          <a:p>
            <a:pPr marL="630313" lvl="1" indent="-173113" eaLnBrk="1" hangingPunct="1">
              <a:buFontTx/>
              <a:buChar char="•"/>
              <a:defRPr/>
            </a:pPr>
            <a:r>
              <a:rPr lang="en-US" altLang="en-US" b="1" baseline="0" dirty="0"/>
              <a:t>Wash sales</a:t>
            </a:r>
          </a:p>
          <a:p>
            <a:pPr marL="630313" lvl="1" indent="-173113" eaLnBrk="1" hangingPunct="1">
              <a:buFontTx/>
              <a:buChar char="•"/>
              <a:defRPr/>
            </a:pPr>
            <a:r>
              <a:rPr lang="en-US" altLang="en-US" b="1" baseline="0" dirty="0"/>
              <a:t>Worthless securities</a:t>
            </a:r>
          </a:p>
          <a:p>
            <a:pPr marL="173113" lvl="0" indent="-173113" eaLnBrk="1" hangingPunct="1">
              <a:buFontTx/>
              <a:buChar char="•"/>
              <a:defRPr/>
            </a:pPr>
            <a:r>
              <a:rPr lang="en-US" altLang="en-US" b="1" baseline="0" dirty="0"/>
              <a:t>Since brokers report virtually all the needed information, Instructors may choose to not present the comprehensive material</a:t>
            </a:r>
          </a:p>
          <a:p>
            <a:pPr marL="173113" lvl="0" indent="-173113" eaLnBrk="1" hangingPunct="1">
              <a:buFontTx/>
              <a:buChar char="•"/>
              <a:defRPr/>
            </a:pPr>
            <a:r>
              <a:rPr lang="en-US" altLang="en-US" b="1" baseline="0" dirty="0"/>
              <a:t>See separate Sales of Realty lesson for sales of residences</a:t>
            </a:r>
          </a:p>
          <a:p>
            <a:pPr marL="173113" lvl="0" indent="-173113" eaLnBrk="1" hangingPunct="1">
              <a:buFontTx/>
              <a:buChar char="•"/>
              <a:defRPr/>
            </a:pPr>
            <a:r>
              <a:rPr lang="en-US" altLang="en-US" b="1" baseline="0" dirty="0"/>
              <a:t>More information can be found at IRS.gov in forms and publications</a:t>
            </a:r>
          </a:p>
        </p:txBody>
      </p:sp>
    </p:spTree>
    <p:extLst>
      <p:ext uri="{BB962C8B-B14F-4D97-AF65-F5344CB8AC3E}">
        <p14:creationId xmlns:p14="http://schemas.microsoft.com/office/powerpoint/2010/main" val="1858621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xfrm>
            <a:off x="1370013" y="1143000"/>
            <a:ext cx="4117975" cy="3087688"/>
          </a:xfrm>
          <a:prstGeom prst="rect">
            <a:avLst/>
          </a:prstGeom>
          <a:ln/>
        </p:spPr>
      </p:sp>
      <p:sp>
        <p:nvSpPr>
          <p:cNvPr id="14541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IBM stock and bond is in scope, all of the other income is out of scope</a:t>
            </a:r>
          </a:p>
          <a:p>
            <a:pPr marL="173113" indent="-173113">
              <a:buFontTx/>
              <a:buChar char="•"/>
            </a:pPr>
            <a:r>
              <a:rPr lang="en-US" altLang="en-US" dirty="0"/>
              <a:t>Gold or other bullion would be considered a “collectible”</a:t>
            </a:r>
          </a:p>
          <a:p>
            <a:pPr marL="173113" indent="-173113">
              <a:buFontTx/>
              <a:buChar char="•"/>
            </a:pPr>
            <a:r>
              <a:rPr lang="en-US" altLang="en-US" dirty="0"/>
              <a:t>Gold jewelry that is worn would not be a collectible</a:t>
            </a:r>
          </a:p>
          <a:p>
            <a:pPr marL="173113" indent="-173113">
              <a:buFontTx/>
              <a:buChar char="•"/>
            </a:pPr>
            <a:r>
              <a:rPr lang="en-US" altLang="en-US" dirty="0"/>
              <a:t>Long-term gains on collectibles are taxed at 28% and are out of scope</a:t>
            </a:r>
          </a:p>
        </p:txBody>
      </p:sp>
      <p:sp>
        <p:nvSpPr>
          <p:cNvPr id="14541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0535981E-2163-428D-AC6F-16FF566CE4DF}" type="slidenum">
              <a:rPr lang="en-US" altLang="en-US" smtClean="0">
                <a:cs typeface="Calibri" panose="020F0502020204030204" pitchFamily="34" charset="0"/>
              </a:rPr>
              <a:pPr>
                <a:spcBef>
                  <a:spcPct val="0"/>
                </a:spcBef>
              </a:pPr>
              <a:t>10</a:t>
            </a:fld>
            <a:endParaRPr lang="en-US" altLang="en-US" dirty="0">
              <a:cs typeface="Calibri" panose="020F0502020204030204" pitchFamily="34" charset="0"/>
            </a:endParaRPr>
          </a:p>
        </p:txBody>
      </p:sp>
    </p:spTree>
    <p:extLst>
      <p:ext uri="{BB962C8B-B14F-4D97-AF65-F5344CB8AC3E}">
        <p14:creationId xmlns:p14="http://schemas.microsoft.com/office/powerpoint/2010/main" val="1935257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defTabSz="923270">
              <a:defRPr/>
            </a:pPr>
            <a:r>
              <a:rPr lang="en-US" dirty="0"/>
              <a:t>TaxSlayer input Federal Section&gt;Income&gt;Capital Gain and Losses (Schedule D)</a:t>
            </a:r>
          </a:p>
          <a:p>
            <a:pPr defTabSz="923270">
              <a:defRPr/>
            </a:pPr>
            <a:endParaRPr lang="en-US" dirty="0"/>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11</a:t>
            </a:fld>
            <a:endParaRPr lang="en-US" altLang="en-US" dirty="0"/>
          </a:p>
        </p:txBody>
      </p:sp>
    </p:spTree>
    <p:extLst>
      <p:ext uri="{BB962C8B-B14F-4D97-AF65-F5344CB8AC3E}">
        <p14:creationId xmlns:p14="http://schemas.microsoft.com/office/powerpoint/2010/main" val="3678620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12</a:t>
            </a:fld>
            <a:endParaRPr lang="en-US" altLang="en-US" dirty="0"/>
          </a:p>
        </p:txBody>
      </p:sp>
    </p:spTree>
    <p:extLst>
      <p:ext uri="{BB962C8B-B14F-4D97-AF65-F5344CB8AC3E}">
        <p14:creationId xmlns:p14="http://schemas.microsoft.com/office/powerpoint/2010/main" val="4342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13</a:t>
            </a:fld>
            <a:endParaRPr lang="en-US" altLang="en-US" dirty="0"/>
          </a:p>
        </p:txBody>
      </p:sp>
    </p:spTree>
    <p:extLst>
      <p:ext uri="{BB962C8B-B14F-4D97-AF65-F5344CB8AC3E}">
        <p14:creationId xmlns:p14="http://schemas.microsoft.com/office/powerpoint/2010/main" val="2137269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440D8BD2-83EB-4185-BF7E-ED094512B329}" type="slidenum">
              <a:rPr lang="en-US" altLang="en-US" smtClean="0">
                <a:cs typeface="Calibri" panose="020F0502020204030204" pitchFamily="34" charset="0"/>
              </a:rPr>
              <a:pPr>
                <a:spcBef>
                  <a:spcPct val="0"/>
                </a:spcBef>
              </a:pPr>
              <a:t>14</a:t>
            </a:fld>
            <a:endParaRPr lang="en-US" altLang="en-US" dirty="0">
              <a:cs typeface="Calibri" panose="020F0502020204030204" pitchFamily="34" charset="0"/>
            </a:endParaRPr>
          </a:p>
        </p:txBody>
      </p:sp>
      <p:sp>
        <p:nvSpPr>
          <p:cNvPr id="147459" name="Rectangle 2"/>
          <p:cNvSpPr>
            <a:spLocks noGrp="1" noRot="1" noChangeAspect="1" noChangeArrowheads="1" noTextEdit="1"/>
          </p:cNvSpPr>
          <p:nvPr>
            <p:ph type="sldImg"/>
          </p:nvPr>
        </p:nvSpPr>
        <p:spPr>
          <a:xfrm>
            <a:off x="1370013" y="1143000"/>
            <a:ext cx="4117975" cy="3087688"/>
          </a:xfrm>
          <a:prstGeom prst="rect">
            <a:avLst/>
          </a:prstGeom>
          <a:ln/>
        </p:spPr>
      </p:sp>
      <p:sp>
        <p:nvSpPr>
          <p:cNvPr id="147460"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Review brokerage statements carefully</a:t>
            </a:r>
          </a:p>
          <a:p>
            <a:pPr eaLnBrk="1" hangingPunct="1"/>
            <a:r>
              <a:rPr lang="en-US" altLang="en-US" dirty="0"/>
              <a:t>Lots of small print</a:t>
            </a:r>
          </a:p>
          <a:p>
            <a:pPr eaLnBrk="1" hangingPunct="1"/>
            <a:r>
              <a:rPr lang="en-US" altLang="en-US" dirty="0"/>
              <a:t>Look at all amounts and to confirm in</a:t>
            </a:r>
            <a:r>
              <a:rPr lang="en-US" altLang="en-US" baseline="0" dirty="0"/>
              <a:t> scope</a:t>
            </a:r>
          </a:p>
          <a:p>
            <a:pPr eaLnBrk="1" hangingPunct="1"/>
            <a:r>
              <a:rPr lang="en-US" altLang="en-US" baseline="0" dirty="0"/>
              <a:t>Review number of transactions to decide how to report (grouping or one-by-one)</a:t>
            </a:r>
          </a:p>
          <a:p>
            <a:pPr eaLnBrk="1" hangingPunct="1"/>
            <a:endParaRPr lang="en-US" altLang="en-US" baseline="0" dirty="0"/>
          </a:p>
          <a:p>
            <a:pPr eaLnBrk="1" hangingPunct="1"/>
            <a:r>
              <a:rPr lang="en-US" altLang="en-US" baseline="0" dirty="0"/>
              <a:t>Brokerage statements have lots of other tax info that will be entered in other parts of TaxSlayer</a:t>
            </a:r>
            <a:endParaRPr lang="en-US" altLang="en-US" dirty="0"/>
          </a:p>
        </p:txBody>
      </p:sp>
    </p:spTree>
    <p:extLst>
      <p:ext uri="{BB962C8B-B14F-4D97-AF65-F5344CB8AC3E}">
        <p14:creationId xmlns:p14="http://schemas.microsoft.com/office/powerpoint/2010/main" val="2360408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xfrm>
            <a:off x="1370013" y="1143000"/>
            <a:ext cx="4117975" cy="3087688"/>
          </a:xfrm>
          <a:prstGeom prst="rect">
            <a:avLst/>
          </a:prstGeom>
          <a:ln/>
        </p:spPr>
      </p:sp>
      <p:sp>
        <p:nvSpPr>
          <p:cNvPr id="17613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Refer</a:t>
            </a:r>
            <a:r>
              <a:rPr lang="en-US" altLang="en-US" baseline="0" dirty="0"/>
              <a:t> to Pub 4012 or NTTC workbook for sample brokerage statements or 1099-B forms</a:t>
            </a:r>
            <a:endParaRPr lang="en-US" altLang="en-US" dirty="0"/>
          </a:p>
        </p:txBody>
      </p:sp>
      <p:sp>
        <p:nvSpPr>
          <p:cNvPr id="17613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ACC6DF7A-A279-4C91-A040-0894CDF6A308}" type="slidenum">
              <a:rPr lang="en-US" altLang="en-US" smtClean="0">
                <a:cs typeface="Calibri" panose="020F0502020204030204" pitchFamily="34" charset="0"/>
              </a:rPr>
              <a:pPr>
                <a:spcBef>
                  <a:spcPct val="0"/>
                </a:spcBef>
              </a:pPr>
              <a:t>15</a:t>
            </a:fld>
            <a:endParaRPr lang="en-US" altLang="en-US" dirty="0">
              <a:cs typeface="Calibri" panose="020F0502020204030204" pitchFamily="34" charset="0"/>
            </a:endParaRPr>
          </a:p>
        </p:txBody>
      </p:sp>
    </p:spTree>
    <p:extLst>
      <p:ext uri="{BB962C8B-B14F-4D97-AF65-F5344CB8AC3E}">
        <p14:creationId xmlns:p14="http://schemas.microsoft.com/office/powerpoint/2010/main" val="2883496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xfrm>
            <a:off x="1370013" y="1143000"/>
            <a:ext cx="4117975" cy="3087688"/>
          </a:xfrm>
          <a:prstGeom prst="rect">
            <a:avLst/>
          </a:prstGeom>
          <a:ln/>
        </p:spPr>
      </p:sp>
      <p:sp>
        <p:nvSpPr>
          <p:cNvPr id="65539" name="Notes Placeholder 2"/>
          <p:cNvSpPr>
            <a:spLocks noGrp="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b="1" dirty="0"/>
          </a:p>
        </p:txBody>
      </p:sp>
      <p:sp>
        <p:nvSpPr>
          <p:cNvPr id="15053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4583" indent="-293331">
              <a:spcBef>
                <a:spcPct val="30000"/>
              </a:spcBef>
              <a:defRPr sz="1200">
                <a:solidFill>
                  <a:schemeClr val="tx1"/>
                </a:solidFill>
                <a:latin typeface="Calibri" pitchFamily="34" charset="0"/>
                <a:cs typeface="Arial" charset="0"/>
              </a:defRPr>
            </a:lvl2pPr>
            <a:lvl3pPr marL="1176528" indent="-234023">
              <a:spcBef>
                <a:spcPct val="30000"/>
              </a:spcBef>
              <a:defRPr sz="1200">
                <a:solidFill>
                  <a:schemeClr val="tx1"/>
                </a:solidFill>
                <a:latin typeface="Calibri" pitchFamily="34" charset="0"/>
                <a:cs typeface="Arial" charset="0"/>
              </a:defRPr>
            </a:lvl3pPr>
            <a:lvl4pPr marL="1647780" indent="-234023">
              <a:spcBef>
                <a:spcPct val="30000"/>
              </a:spcBef>
              <a:defRPr sz="1200">
                <a:solidFill>
                  <a:schemeClr val="tx1"/>
                </a:solidFill>
                <a:latin typeface="Calibri" pitchFamily="34" charset="0"/>
                <a:cs typeface="Arial" charset="0"/>
              </a:defRPr>
            </a:lvl4pPr>
            <a:lvl5pPr marL="2119032" indent="-234023">
              <a:spcBef>
                <a:spcPct val="30000"/>
              </a:spcBef>
              <a:defRPr sz="1200">
                <a:solidFill>
                  <a:schemeClr val="tx1"/>
                </a:solidFill>
                <a:latin typeface="Calibri" pitchFamily="34" charset="0"/>
                <a:cs typeface="Arial" charset="0"/>
              </a:defRPr>
            </a:lvl5pPr>
            <a:lvl6pPr marL="2580667" indent="-234023" eaLnBrk="0" fontAlgn="base" hangingPunct="0">
              <a:spcBef>
                <a:spcPct val="30000"/>
              </a:spcBef>
              <a:spcAft>
                <a:spcPct val="0"/>
              </a:spcAft>
              <a:defRPr sz="1200">
                <a:solidFill>
                  <a:schemeClr val="tx1"/>
                </a:solidFill>
                <a:latin typeface="Calibri" pitchFamily="34" charset="0"/>
                <a:cs typeface="Arial" charset="0"/>
              </a:defRPr>
            </a:lvl6pPr>
            <a:lvl7pPr marL="3042302" indent="-234023" eaLnBrk="0" fontAlgn="base" hangingPunct="0">
              <a:spcBef>
                <a:spcPct val="30000"/>
              </a:spcBef>
              <a:spcAft>
                <a:spcPct val="0"/>
              </a:spcAft>
              <a:defRPr sz="1200">
                <a:solidFill>
                  <a:schemeClr val="tx1"/>
                </a:solidFill>
                <a:latin typeface="Calibri" pitchFamily="34" charset="0"/>
                <a:cs typeface="Arial" charset="0"/>
              </a:defRPr>
            </a:lvl7pPr>
            <a:lvl8pPr marL="3503937" indent="-234023" eaLnBrk="0" fontAlgn="base" hangingPunct="0">
              <a:spcBef>
                <a:spcPct val="30000"/>
              </a:spcBef>
              <a:spcAft>
                <a:spcPct val="0"/>
              </a:spcAft>
              <a:defRPr sz="1200">
                <a:solidFill>
                  <a:schemeClr val="tx1"/>
                </a:solidFill>
                <a:latin typeface="Calibri" pitchFamily="34" charset="0"/>
                <a:cs typeface="Arial" charset="0"/>
              </a:defRPr>
            </a:lvl8pPr>
            <a:lvl9pPr marL="3965572" indent="-234023"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F72C6FE0-E73C-43AD-ACAF-E106135CCF53}" type="slidenum">
              <a:rPr lang="en-US" altLang="en-US" smtClean="0">
                <a:cs typeface="Calibri" panose="020F0502020204030204" pitchFamily="34" charset="0"/>
              </a:rPr>
              <a:pPr>
                <a:spcBef>
                  <a:spcPct val="0"/>
                </a:spcBef>
              </a:pPr>
              <a:t>16</a:t>
            </a:fld>
            <a:endParaRPr lang="en-US" altLang="en-US" dirty="0">
              <a:cs typeface="Calibri" panose="020F0502020204030204" pitchFamily="34" charset="0"/>
            </a:endParaRPr>
          </a:p>
        </p:txBody>
      </p:sp>
    </p:spTree>
    <p:extLst>
      <p:ext uri="{BB962C8B-B14F-4D97-AF65-F5344CB8AC3E}">
        <p14:creationId xmlns:p14="http://schemas.microsoft.com/office/powerpoint/2010/main" val="370749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NTTC Scope Manual:</a:t>
            </a:r>
            <a:r>
              <a:rPr lang="en-US" baseline="0" dirty="0"/>
              <a:t> Schedule D – is in scope. Column 4 limitations refer </a:t>
            </a:r>
            <a:r>
              <a:rPr lang="en-US" dirty="0"/>
              <a:t>Capital Gains and Losses =&gt; See F 8949 limitations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a:defRPr/>
            </a:pPr>
            <a:r>
              <a:rPr lang="en-US" altLang="en-US" b="1" dirty="0"/>
              <a:t>Emphasize</a:t>
            </a:r>
          </a:p>
          <a:p>
            <a:pPr marL="176319" indent="-176319">
              <a:buFontTx/>
              <a:buChar char="•"/>
              <a:defRPr/>
            </a:pPr>
            <a:r>
              <a:rPr lang="en-US" altLang="en-US" b="1" dirty="0"/>
              <a:t>Taxpayers who day trade or trade in futures and options should be referred to a professional preparer</a:t>
            </a:r>
          </a:p>
          <a:p>
            <a:pPr marL="176319" indent="-176319">
              <a:buFontTx/>
              <a:buChar char="•"/>
              <a:defRPr/>
            </a:pPr>
            <a:r>
              <a:rPr lang="en-US" altLang="en-US" b="1" dirty="0"/>
              <a:t>Taxpayers with municipal bonds may have complicated premium or discount amortizations</a:t>
            </a:r>
          </a:p>
          <a:p>
            <a:pPr marL="637954" lvl="1" indent="-176319">
              <a:buFontTx/>
              <a:buChar char="•"/>
              <a:defRPr/>
            </a:pPr>
            <a:r>
              <a:rPr lang="en-US" altLang="en-US" b="1" dirty="0"/>
              <a:t>If not fully reported by the brokerage, refer to professional preparer</a:t>
            </a:r>
          </a:p>
          <a:p>
            <a:pPr marL="637954" lvl="1" indent="-176319">
              <a:buFontTx/>
              <a:buChar char="•"/>
              <a:defRPr/>
            </a:pPr>
            <a:r>
              <a:rPr lang="en-US" altLang="en-US" b="1" dirty="0"/>
              <a:t>Example: muni bond purchased directly at a premium</a:t>
            </a:r>
          </a:p>
          <a:p>
            <a:pPr marL="1099589" lvl="2" indent="-176319">
              <a:buFontTx/>
              <a:buChar char="•"/>
              <a:defRPr/>
            </a:pPr>
            <a:r>
              <a:rPr lang="en-US" altLang="en-US" b="1" dirty="0"/>
              <a:t>Premium would need to be amortized</a:t>
            </a:r>
          </a:p>
          <a:p>
            <a:pPr marL="1099589" lvl="2" indent="-176319">
              <a:buFontTx/>
              <a:buChar char="•"/>
              <a:defRPr/>
            </a:pPr>
            <a:r>
              <a:rPr lang="en-US" altLang="en-US" b="1" dirty="0"/>
              <a:t>If sold or redeemed before maturity, the unamortized premium is part of the cost basis</a:t>
            </a:r>
          </a:p>
          <a:p>
            <a:pPr marL="176319" indent="-176319">
              <a:buFontTx/>
              <a:buChar char="•"/>
              <a:defRPr/>
            </a:pPr>
            <a:r>
              <a:rPr lang="en-US" altLang="en-US" b="1" dirty="0"/>
              <a:t>LC will guide if too many transactions</a:t>
            </a:r>
          </a:p>
          <a:p>
            <a:pPr marL="637954" lvl="1" indent="-176319">
              <a:buFontTx/>
              <a:buChar char="•"/>
              <a:defRPr/>
            </a:pPr>
            <a:r>
              <a:rPr lang="en-US" altLang="en-US" b="1" dirty="0"/>
              <a:t>May not need to type all into the form</a:t>
            </a:r>
          </a:p>
          <a:p>
            <a:pPr marL="637954" lvl="1" indent="-176319">
              <a:buFontTx/>
              <a:buChar char="•"/>
              <a:defRPr/>
            </a:pPr>
            <a:r>
              <a:rPr lang="en-US" altLang="en-US" b="1" dirty="0"/>
              <a:t>Will show short-cut later</a:t>
            </a:r>
          </a:p>
          <a:p>
            <a:pPr defTabSz="923270">
              <a:defRPr/>
            </a:pP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17</a:t>
            </a:fld>
            <a:endParaRPr lang="en-US" altLang="en-US" dirty="0"/>
          </a:p>
        </p:txBody>
      </p:sp>
    </p:spTree>
    <p:extLst>
      <p:ext uri="{BB962C8B-B14F-4D97-AF65-F5344CB8AC3E}">
        <p14:creationId xmlns:p14="http://schemas.microsoft.com/office/powerpoint/2010/main" val="2242546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18</a:t>
            </a:fld>
            <a:endParaRPr lang="en-US" altLang="en-US" dirty="0"/>
          </a:p>
        </p:txBody>
      </p:sp>
    </p:spTree>
    <p:extLst>
      <p:ext uri="{BB962C8B-B14F-4D97-AF65-F5344CB8AC3E}">
        <p14:creationId xmlns:p14="http://schemas.microsoft.com/office/powerpoint/2010/main" val="304450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19</a:t>
            </a:fld>
            <a:endParaRPr lang="en-US" altLang="en-US" dirty="0"/>
          </a:p>
        </p:txBody>
      </p:sp>
    </p:spTree>
    <p:extLst>
      <p:ext uri="{BB962C8B-B14F-4D97-AF65-F5344CB8AC3E}">
        <p14:creationId xmlns:p14="http://schemas.microsoft.com/office/powerpoint/2010/main" val="318754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4F71054-22C3-412B-97DE-750D0D6A2F4E}" type="slidenum">
              <a:rPr lang="en-US" smtClean="0"/>
              <a:t>2</a:t>
            </a:fld>
            <a:endParaRPr lang="en-US"/>
          </a:p>
        </p:txBody>
      </p:sp>
    </p:spTree>
    <p:extLst>
      <p:ext uri="{BB962C8B-B14F-4D97-AF65-F5344CB8AC3E}">
        <p14:creationId xmlns:p14="http://schemas.microsoft.com/office/powerpoint/2010/main" val="1761891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txBox="1">
            <a:spLocks noGrp="1" noChangeArrowheads="1"/>
          </p:cNvSpPr>
          <p:nvPr/>
        </p:nvSpPr>
        <p:spPr bwMode="auto">
          <a:xfrm>
            <a:off x="3581400" y="853440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CB578FA0-DCAF-4A49-B54E-CDFA51E6021D}" type="slidenum">
              <a:rPr lang="en-US" altLang="en-US">
                <a:cs typeface="Calibri" panose="020F0502020204030204" pitchFamily="34" charset="0"/>
              </a:rPr>
              <a:pPr algn="r" eaLnBrk="1" hangingPunct="1">
                <a:spcBef>
                  <a:spcPct val="0"/>
                </a:spcBef>
              </a:pPr>
              <a:t>20</a:t>
            </a:fld>
            <a:endParaRPr lang="en-US" altLang="en-US" dirty="0">
              <a:cs typeface="Calibri" panose="020F0502020204030204" pitchFamily="34" charset="0"/>
            </a:endParaRPr>
          </a:p>
        </p:txBody>
      </p:sp>
      <p:sp>
        <p:nvSpPr>
          <p:cNvPr id="154627" name="Rectangle 2"/>
          <p:cNvSpPr>
            <a:spLocks noGrp="1" noRot="1" noChangeAspect="1" noChangeArrowheads="1" noTextEdit="1"/>
          </p:cNvSpPr>
          <p:nvPr>
            <p:ph type="sldImg"/>
          </p:nvPr>
        </p:nvSpPr>
        <p:spPr>
          <a:xfrm>
            <a:off x="1370013" y="1143000"/>
            <a:ext cx="4117975" cy="3087688"/>
          </a:xfrm>
          <a:prstGeom prst="rect">
            <a:avLst/>
          </a:prstGeom>
          <a:ln/>
        </p:spPr>
      </p:sp>
      <p:sp>
        <p:nvSpPr>
          <p:cNvPr id="154628"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Cost and Cost Basis mean the same thing</a:t>
            </a:r>
          </a:p>
          <a:p>
            <a:pPr marL="173113" indent="-173113" eaLnBrk="1" hangingPunct="1">
              <a:buFontTx/>
              <a:buChar char="•"/>
            </a:pPr>
            <a:r>
              <a:rPr lang="en-US" altLang="en-US" dirty="0"/>
              <a:t>Bonds and the adjustment to basis for amortization of premium or discount is beyond the scope of this discussion</a:t>
            </a:r>
          </a:p>
          <a:p>
            <a:pPr marL="634748" lvl="1" indent="-173113" eaLnBrk="1" hangingPunct="1">
              <a:buFontTx/>
              <a:buChar char="•"/>
            </a:pPr>
            <a:r>
              <a:rPr lang="en-US" altLang="en-US" dirty="0"/>
              <a:t>If there is any amortization required for a bond, the payer or the taxpayer must </a:t>
            </a:r>
          </a:p>
          <a:p>
            <a:pPr marL="1096383" lvl="2" indent="-173113" eaLnBrk="1" hangingPunct="1">
              <a:buFontTx/>
              <a:buChar char="•"/>
            </a:pPr>
            <a:r>
              <a:rPr lang="en-US" altLang="en-US" dirty="0"/>
              <a:t>Compute the amortization</a:t>
            </a:r>
          </a:p>
          <a:p>
            <a:pPr marL="1096383" lvl="2" indent="-173113" eaLnBrk="1" hangingPunct="1">
              <a:buFontTx/>
              <a:buChar char="•"/>
            </a:pPr>
            <a:r>
              <a:rPr lang="en-US" altLang="en-US" dirty="0"/>
              <a:t>Determine the proper basis upon disposition</a:t>
            </a:r>
          </a:p>
          <a:p>
            <a:pPr marL="173113" indent="-173113">
              <a:buFontTx/>
              <a:buChar char="•"/>
            </a:pPr>
            <a:r>
              <a:rPr lang="en-US" altLang="en-US" b="1" dirty="0"/>
              <a:t>Covered security</a:t>
            </a:r>
            <a:r>
              <a:rPr lang="en-US" altLang="en-US" dirty="0"/>
              <a:t>: This category was created in </a:t>
            </a:r>
            <a:r>
              <a:rPr lang="en-US" altLang="en-US" dirty="0">
                <a:hlinkClick r:id="rId3" tooltip="s:Energy Improvement and Extension Act of 2008"/>
              </a:rPr>
              <a:t>Section 403</a:t>
            </a:r>
            <a:r>
              <a:rPr lang="en-US" altLang="en-US" dirty="0"/>
              <a:t> of the </a:t>
            </a:r>
            <a:r>
              <a:rPr lang="en-US" altLang="en-US" dirty="0">
                <a:hlinkClick r:id="rId4" tooltip="Energy Improvement and Extension Act of 2008"/>
              </a:rPr>
              <a:t>Energy Improvement and Extension Act of 2008</a:t>
            </a:r>
            <a:r>
              <a:rPr lang="en-US" altLang="en-US" dirty="0"/>
              <a:t> (</a:t>
            </a:r>
            <a:r>
              <a:rPr lang="en-US" altLang="en-US" dirty="0">
                <a:hlinkClick r:id="rId5" tooltip="Public Law 110-343"/>
              </a:rPr>
              <a:t>Public Law 110-343</a:t>
            </a:r>
            <a:r>
              <a:rPr lang="en-US" altLang="en-US" dirty="0"/>
              <a:t>, </a:t>
            </a:r>
            <a:r>
              <a:rPr lang="en-US" altLang="en-US" dirty="0">
                <a:hlinkClick r:id="rId6" tooltip="s:Energy Improvement and Extension Act of 2008"/>
              </a:rPr>
              <a:t>division B</a:t>
            </a:r>
            <a:r>
              <a:rPr lang="en-US" altLang="en-US" dirty="0"/>
              <a:t>). In US tax law, a covered security is one which, on sale, the broker must report to the IRS the customer's basis and whether the sale is short-term or long-term. This applies to certain types of securities, acquired after a specified effective date – the law phases in between January 1, 2011 and January 1, 2013 (or later).</a:t>
            </a:r>
          </a:p>
        </p:txBody>
      </p:sp>
    </p:spTree>
    <p:extLst>
      <p:ext uri="{BB962C8B-B14F-4D97-AF65-F5344CB8AC3E}">
        <p14:creationId xmlns:p14="http://schemas.microsoft.com/office/powerpoint/2010/main" val="2725714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txBox="1">
            <a:spLocks noGrp="1" noChangeArrowheads="1"/>
          </p:cNvSpPr>
          <p:nvPr/>
        </p:nvSpPr>
        <p:spPr bwMode="auto">
          <a:xfrm>
            <a:off x="3462454" y="853440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14205B9E-F243-4BF5-AFC8-D772ACB212ED}" type="slidenum">
              <a:rPr lang="en-US" altLang="en-US">
                <a:cs typeface="Calibri" panose="020F0502020204030204" pitchFamily="34" charset="0"/>
              </a:rPr>
              <a:pPr algn="r" eaLnBrk="1" hangingPunct="1">
                <a:spcBef>
                  <a:spcPct val="0"/>
                </a:spcBef>
              </a:pPr>
              <a:t>21</a:t>
            </a:fld>
            <a:endParaRPr lang="en-US" altLang="en-US" dirty="0">
              <a:cs typeface="Calibri" panose="020F0502020204030204" pitchFamily="34" charset="0"/>
            </a:endParaRPr>
          </a:p>
        </p:txBody>
      </p:sp>
      <p:sp>
        <p:nvSpPr>
          <p:cNvPr id="156675" name="Rectangle 2"/>
          <p:cNvSpPr>
            <a:spLocks noGrp="1" noRot="1" noChangeAspect="1" noChangeArrowheads="1" noTextEdit="1"/>
          </p:cNvSpPr>
          <p:nvPr>
            <p:ph type="sldImg"/>
          </p:nvPr>
        </p:nvSpPr>
        <p:spPr>
          <a:xfrm>
            <a:off x="1370013" y="1143000"/>
            <a:ext cx="4117975" cy="3087688"/>
          </a:xfrm>
          <a:prstGeom prst="rect">
            <a:avLst/>
          </a:prstGeom>
          <a:ln/>
        </p:spPr>
      </p:sp>
      <p:sp>
        <p:nvSpPr>
          <p:cNvPr id="156676"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Sometimes for low AGI taxpayers, using $0 as basis will not affect tax amount.</a:t>
            </a:r>
          </a:p>
        </p:txBody>
      </p:sp>
    </p:spTree>
    <p:extLst>
      <p:ext uri="{BB962C8B-B14F-4D97-AF65-F5344CB8AC3E}">
        <p14:creationId xmlns:p14="http://schemas.microsoft.com/office/powerpoint/2010/main" val="579250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1370013" y="1143000"/>
            <a:ext cx="4117975" cy="3087688"/>
          </a:xfrm>
          <a:prstGeom prst="rect">
            <a:avLst/>
          </a:prstGeom>
          <a:ln/>
        </p:spPr>
      </p:sp>
      <p:sp>
        <p:nvSpPr>
          <p:cNvPr id="159747"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48412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0771"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8436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1370013" y="1143000"/>
            <a:ext cx="4117975" cy="3087688"/>
          </a:xfrm>
          <a:prstGeom prst="rect">
            <a:avLst/>
          </a:prstGeom>
          <a:ln/>
        </p:spPr>
      </p:sp>
      <p:sp>
        <p:nvSpPr>
          <p:cNvPr id="159747"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Reference</a:t>
            </a:r>
            <a:r>
              <a:rPr lang="en-US" altLang="en-US" baseline="0" dirty="0"/>
              <a:t> to “broker” includes a mutual fund, transfer agent, and custodians that manage DRIPs (dividend reinvestment plans)</a:t>
            </a:r>
          </a:p>
          <a:p>
            <a:endParaRPr lang="en-US" altLang="en-US" baseline="0" dirty="0"/>
          </a:p>
          <a:p>
            <a:r>
              <a:rPr lang="en-US" altLang="en-US" baseline="0" dirty="0"/>
              <a:t>Mutual fund share basis may be kept using the average cost method – that is done by the mutual fund or the broker</a:t>
            </a:r>
          </a:p>
          <a:p>
            <a:r>
              <a:rPr lang="en-US" altLang="en-US" baseline="0" dirty="0"/>
              <a:t>	No one does it themselves; too complicated</a:t>
            </a:r>
            <a:endParaRPr lang="en-US" altLang="en-US" dirty="0"/>
          </a:p>
        </p:txBody>
      </p:sp>
    </p:spTree>
    <p:extLst>
      <p:ext uri="{BB962C8B-B14F-4D97-AF65-F5344CB8AC3E}">
        <p14:creationId xmlns:p14="http://schemas.microsoft.com/office/powerpoint/2010/main" val="3921964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2819"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Taxpayer now has 200 shares with basis of $1,000 ($1000 ÷ 200 = $5) </a:t>
            </a:r>
          </a:p>
        </p:txBody>
      </p:sp>
    </p:spTree>
    <p:extLst>
      <p:ext uri="{BB962C8B-B14F-4D97-AF65-F5344CB8AC3E}">
        <p14:creationId xmlns:p14="http://schemas.microsoft.com/office/powerpoint/2010/main" val="2997751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4867"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The executor can choose to value the estate’s assets at the date of death or the alternate valuation date</a:t>
            </a:r>
          </a:p>
          <a:p>
            <a:pPr marL="173113" indent="-173113">
              <a:buFontTx/>
              <a:buChar char="•"/>
            </a:pPr>
            <a:r>
              <a:rPr lang="en-US" altLang="en-US" b="1" dirty="0"/>
              <a:t>The Alternate valuation date is the date six months after the date of death</a:t>
            </a:r>
          </a:p>
          <a:p>
            <a:pPr marL="173113" indent="-173113">
              <a:buFontTx/>
              <a:buChar char="•"/>
            </a:pPr>
            <a:r>
              <a:rPr lang="en-US" altLang="en-US" b="1" dirty="0"/>
              <a:t>If no estate tax return was filed, basis is fair market value on the date of death</a:t>
            </a:r>
          </a:p>
          <a:p>
            <a:pPr marL="173113" indent="-173113">
              <a:buFontTx/>
              <a:buChar char="•"/>
            </a:pPr>
            <a:endParaRPr lang="en-US" altLang="en-US" b="1" dirty="0"/>
          </a:p>
        </p:txBody>
      </p:sp>
    </p:spTree>
    <p:extLst>
      <p:ext uri="{BB962C8B-B14F-4D97-AF65-F5344CB8AC3E}">
        <p14:creationId xmlns:p14="http://schemas.microsoft.com/office/powerpoint/2010/main" val="20021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6915"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Instructors can specify the rules for their state</a:t>
            </a:r>
          </a:p>
          <a:p>
            <a:pPr marL="173113" indent="-173113">
              <a:buFontTx/>
              <a:buChar char="•"/>
            </a:pPr>
            <a:r>
              <a:rPr lang="en-US" altLang="en-US" b="1" dirty="0"/>
              <a:t>It is still the taxpayer’s responsibility to know their basis</a:t>
            </a:r>
          </a:p>
        </p:txBody>
      </p:sp>
    </p:spTree>
    <p:extLst>
      <p:ext uri="{BB962C8B-B14F-4D97-AF65-F5344CB8AC3E}">
        <p14:creationId xmlns:p14="http://schemas.microsoft.com/office/powerpoint/2010/main" val="172202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txBox="1">
            <a:spLocks noGrp="1" noChangeArrowheads="1"/>
          </p:cNvSpPr>
          <p:nvPr/>
        </p:nvSpPr>
        <p:spPr bwMode="auto">
          <a:xfrm>
            <a:off x="3460595" y="853440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D0AD74F3-E6C3-4853-AC01-B595749F443D}" type="slidenum">
              <a:rPr lang="en-US" altLang="en-US">
                <a:cs typeface="Calibri" panose="020F0502020204030204" pitchFamily="34" charset="0"/>
              </a:rPr>
              <a:pPr algn="r" eaLnBrk="1" hangingPunct="1">
                <a:spcBef>
                  <a:spcPct val="0"/>
                </a:spcBef>
              </a:pPr>
              <a:t>28</a:t>
            </a:fld>
            <a:endParaRPr lang="en-US" altLang="en-US" dirty="0">
              <a:cs typeface="Calibri" panose="020F0502020204030204" pitchFamily="34" charset="0"/>
            </a:endParaRPr>
          </a:p>
        </p:txBody>
      </p:sp>
      <p:sp>
        <p:nvSpPr>
          <p:cNvPr id="163843"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3844"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b="1" dirty="0"/>
              <a:t>Special rules for gifts received before 1977</a:t>
            </a:r>
          </a:p>
          <a:p>
            <a:pPr marL="173113" indent="-173113" eaLnBrk="1" hangingPunct="1">
              <a:buFontTx/>
              <a:buChar char="•"/>
            </a:pPr>
            <a:r>
              <a:rPr lang="en-US" altLang="en-US" b="1" dirty="0"/>
              <a:t>See Pub 550 if want more details on property received as a gift</a:t>
            </a:r>
          </a:p>
        </p:txBody>
      </p:sp>
    </p:spTree>
    <p:extLst>
      <p:ext uri="{BB962C8B-B14F-4D97-AF65-F5344CB8AC3E}">
        <p14:creationId xmlns:p14="http://schemas.microsoft.com/office/powerpoint/2010/main" val="35101439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5891"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If no estate tax return was filed, basis is fair market value on the date of death</a:t>
            </a:r>
          </a:p>
          <a:p>
            <a:pPr marL="173113" indent="-173113">
              <a:buFontTx/>
              <a:buChar char="•"/>
            </a:pPr>
            <a:endParaRPr lang="en-US" altLang="en-US" b="1" dirty="0"/>
          </a:p>
          <a:p>
            <a:pPr marL="173113" indent="-173113">
              <a:buFontTx/>
              <a:buChar char="•"/>
            </a:pPr>
            <a:r>
              <a:rPr lang="en-US" altLang="en-US" b="1" dirty="0"/>
              <a:t>INHERIT property is long term</a:t>
            </a:r>
          </a:p>
        </p:txBody>
      </p:sp>
    </p:spTree>
    <p:extLst>
      <p:ext uri="{BB962C8B-B14F-4D97-AF65-F5344CB8AC3E}">
        <p14:creationId xmlns:p14="http://schemas.microsoft.com/office/powerpoint/2010/main" val="52002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1370013" y="1143000"/>
            <a:ext cx="4117975" cy="3087688"/>
          </a:xfrm>
          <a:prstGeom prst="rect">
            <a:avLst/>
          </a:prstGeom>
          <a:ln/>
        </p:spPr>
      </p:sp>
      <p:sp>
        <p:nvSpPr>
          <p:cNvPr id="139267"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Emphasize why capital gains and losses are important</a:t>
            </a:r>
          </a:p>
          <a:p>
            <a:pPr marL="173113" indent="-173113">
              <a:buFontTx/>
              <a:buChar char="•"/>
            </a:pPr>
            <a:r>
              <a:rPr lang="en-US" altLang="en-US" dirty="0"/>
              <a:t>The lower tax rates apply to those in the lower regular tax brackets</a:t>
            </a:r>
          </a:p>
          <a:p>
            <a:pPr marL="173113" indent="-173113">
              <a:buFontTx/>
              <a:buChar char="•"/>
            </a:pPr>
            <a:r>
              <a:rPr lang="en-US" altLang="en-US" dirty="0"/>
              <a:t>We usually see the 0% or 15% rates</a:t>
            </a:r>
          </a:p>
          <a:p>
            <a:pPr marL="173113" indent="-173113">
              <a:buFontTx/>
              <a:buChar char="•"/>
            </a:pPr>
            <a:endParaRPr lang="en-US" altLang="en-US" dirty="0"/>
          </a:p>
          <a:p>
            <a:pPr marL="173113" indent="-173113">
              <a:buFontTx/>
              <a:buChar char="•"/>
            </a:pPr>
            <a:r>
              <a:rPr lang="en-US" altLang="en-US" dirty="0"/>
              <a:t>If anyone asks, the net investment income tax (NIIT) was new in 2014. It adds Medicare taxes (3.8%) on investment income for very high income taxpayers (over $250,000 MFJ) </a:t>
            </a:r>
            <a:r>
              <a:rPr lang="en-US" altLang="en-US" dirty="0">
                <a:solidFill>
                  <a:srgbClr val="FF0000"/>
                </a:solidFill>
              </a:rPr>
              <a:t>and is out of scope.</a:t>
            </a:r>
          </a:p>
        </p:txBody>
      </p:sp>
      <p:sp>
        <p:nvSpPr>
          <p:cNvPr id="139268"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CC288D4-21EF-4808-A462-A949F8577C8C}" type="slidenum">
              <a:rPr lang="en-US" altLang="en-US" smtClean="0">
                <a:cs typeface="Calibri" panose="020F0502020204030204" pitchFamily="34" charset="0"/>
              </a:rPr>
              <a:pPr>
                <a:spcBef>
                  <a:spcPct val="0"/>
                </a:spcBef>
              </a:pPr>
              <a:t>3</a:t>
            </a:fld>
            <a:endParaRPr lang="en-US" altLang="en-US" dirty="0">
              <a:cs typeface="Calibri" panose="020F0502020204030204" pitchFamily="34" charset="0"/>
            </a:endParaRPr>
          </a:p>
        </p:txBody>
      </p:sp>
    </p:spTree>
    <p:extLst>
      <p:ext uri="{BB962C8B-B14F-4D97-AF65-F5344CB8AC3E}">
        <p14:creationId xmlns:p14="http://schemas.microsoft.com/office/powerpoint/2010/main" val="2071057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xfrm>
            <a:off x="3733800" y="8534400"/>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1A306F0-3832-4231-AE4E-C4DC35B636FA}" type="slidenum">
              <a:rPr lang="en-US" altLang="en-US" smtClean="0">
                <a:cs typeface="Calibri" panose="020F0502020204030204" pitchFamily="34" charset="0"/>
              </a:rPr>
              <a:pPr>
                <a:spcBef>
                  <a:spcPct val="0"/>
                </a:spcBef>
              </a:pPr>
              <a:t>30</a:t>
            </a:fld>
            <a:endParaRPr lang="en-US" altLang="en-US" dirty="0">
              <a:cs typeface="Calibri" panose="020F0502020204030204" pitchFamily="34" charset="0"/>
            </a:endParaRPr>
          </a:p>
        </p:txBody>
      </p:sp>
      <p:sp>
        <p:nvSpPr>
          <p:cNvPr id="167939"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7940"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b="1" dirty="0"/>
              <a:t>Trade date </a:t>
            </a:r>
            <a:r>
              <a:rPr lang="en-US" altLang="en-US" dirty="0"/>
              <a:t>is the date the buy or sell order is executed</a:t>
            </a:r>
          </a:p>
          <a:p>
            <a:pPr marL="634748" lvl="1" indent="-173113" eaLnBrk="1" hangingPunct="1">
              <a:buFontTx/>
              <a:buChar char="•"/>
            </a:pPr>
            <a:r>
              <a:rPr lang="en-US" altLang="en-US" b="1" dirty="0"/>
              <a:t>Stocks</a:t>
            </a:r>
            <a:r>
              <a:rPr lang="en-US" altLang="en-US" dirty="0"/>
              <a:t> trade throughout the day the particular stock exchange is open, including after-hour markets</a:t>
            </a:r>
            <a:endParaRPr lang="en-US" altLang="en-US" b="1" dirty="0"/>
          </a:p>
          <a:p>
            <a:pPr marL="634748" lvl="1" indent="-173113" eaLnBrk="1" hangingPunct="1">
              <a:buFontTx/>
              <a:buChar char="•"/>
            </a:pPr>
            <a:r>
              <a:rPr lang="en-US" altLang="en-US" b="1" dirty="0"/>
              <a:t>Mutual funds </a:t>
            </a:r>
            <a:r>
              <a:rPr lang="en-US" altLang="en-US" dirty="0"/>
              <a:t>trade at the closing price of the day</a:t>
            </a:r>
          </a:p>
          <a:p>
            <a:pPr marL="173113" indent="-173113" eaLnBrk="1" hangingPunct="1">
              <a:buFontTx/>
              <a:buChar char="•"/>
            </a:pPr>
            <a:r>
              <a:rPr lang="en-US" altLang="en-US" b="1" dirty="0"/>
              <a:t>Settlement date</a:t>
            </a:r>
            <a:endParaRPr lang="en-US" altLang="en-US" dirty="0"/>
          </a:p>
          <a:p>
            <a:pPr marL="634748" lvl="1" indent="-173113" eaLnBrk="1" hangingPunct="1">
              <a:buFontTx/>
              <a:buChar char="•"/>
            </a:pPr>
            <a:r>
              <a:rPr lang="en-US" altLang="en-US" b="1" dirty="0"/>
              <a:t>Stock – </a:t>
            </a:r>
            <a:r>
              <a:rPr lang="en-US" altLang="en-US" dirty="0"/>
              <a:t>is usually 3 business days after the trade date</a:t>
            </a:r>
          </a:p>
          <a:p>
            <a:pPr marL="634748" lvl="1" indent="-173113" eaLnBrk="1" hangingPunct="1">
              <a:buFontTx/>
              <a:buChar char="•"/>
            </a:pPr>
            <a:r>
              <a:rPr lang="en-US" altLang="en-US" b="1" dirty="0"/>
              <a:t>Mutual funds – </a:t>
            </a:r>
            <a:r>
              <a:rPr lang="en-US" altLang="en-US" dirty="0"/>
              <a:t>can be the next day or several days later</a:t>
            </a:r>
          </a:p>
        </p:txBody>
      </p:sp>
    </p:spTree>
    <p:extLst>
      <p:ext uri="{BB962C8B-B14F-4D97-AF65-F5344CB8AC3E}">
        <p14:creationId xmlns:p14="http://schemas.microsoft.com/office/powerpoint/2010/main" val="14820115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961224BC-55A5-4555-97B6-96AC1FF040C3}" type="slidenum">
              <a:rPr lang="en-US" altLang="en-US" smtClean="0">
                <a:cs typeface="Calibri" panose="020F0502020204030204" pitchFamily="34" charset="0"/>
              </a:rPr>
              <a:pPr>
                <a:spcBef>
                  <a:spcPct val="0"/>
                </a:spcBef>
              </a:pPr>
              <a:t>31</a:t>
            </a:fld>
            <a:endParaRPr lang="en-US" altLang="en-US" dirty="0">
              <a:cs typeface="Calibri" panose="020F0502020204030204" pitchFamily="34" charset="0"/>
            </a:endParaRPr>
          </a:p>
        </p:txBody>
      </p:sp>
      <p:sp>
        <p:nvSpPr>
          <p:cNvPr id="169987" name="Rectangle 2"/>
          <p:cNvSpPr>
            <a:spLocks noGrp="1" noRot="1" noChangeAspect="1" noChangeArrowheads="1" noTextEdit="1"/>
          </p:cNvSpPr>
          <p:nvPr>
            <p:ph type="sldImg"/>
          </p:nvPr>
        </p:nvSpPr>
        <p:spPr>
          <a:xfrm>
            <a:off x="1370013" y="1143000"/>
            <a:ext cx="4117975" cy="3087688"/>
          </a:xfrm>
          <a:prstGeom prst="rect">
            <a:avLst/>
          </a:prstGeom>
          <a:ln/>
        </p:spPr>
      </p:sp>
      <p:sp>
        <p:nvSpPr>
          <p:cNvPr id="169988"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endParaRPr lang="en-US" altLang="en-US" dirty="0"/>
          </a:p>
        </p:txBody>
      </p:sp>
    </p:spTree>
    <p:extLst>
      <p:ext uri="{BB962C8B-B14F-4D97-AF65-F5344CB8AC3E}">
        <p14:creationId xmlns:p14="http://schemas.microsoft.com/office/powerpoint/2010/main" val="329017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xfrm>
            <a:off x="1370013" y="1143000"/>
            <a:ext cx="4117975" cy="3087688"/>
          </a:xfrm>
          <a:prstGeom prst="rect">
            <a:avLst/>
          </a:prstGeom>
          <a:ln/>
        </p:spPr>
      </p:sp>
      <p:sp>
        <p:nvSpPr>
          <p:cNvPr id="3" name="Notes Placeholder 2"/>
          <p:cNvSpPr>
            <a:spLocks noGrp="1"/>
          </p:cNvSpPr>
          <p:nvPr>
            <p:ph type="body" idx="1"/>
          </p:nvPr>
        </p:nvSpPr>
        <p:spPr>
          <a:xfrm>
            <a:off x="685800" y="4400550"/>
            <a:ext cx="5486400" cy="3600450"/>
          </a:xfrm>
          <a:prstGeom prst="rect">
            <a:avLst/>
          </a:prstGeom>
        </p:spPr>
        <p:txBody>
          <a:bodyPr/>
          <a:lstStyle/>
          <a:p>
            <a:pPr>
              <a:buFont typeface="Arial" panose="020B0604020202020204" pitchFamily="34" charset="0"/>
              <a:buNone/>
              <a:defRPr/>
            </a:pPr>
            <a:r>
              <a:rPr lang="en-US" b="1" dirty="0"/>
              <a:t>Emphasize</a:t>
            </a:r>
          </a:p>
          <a:p>
            <a:pPr marL="173113" indent="-173113">
              <a:buFont typeface="Arial" panose="020B0604020202020204" pitchFamily="34" charset="0"/>
              <a:buChar char="•"/>
              <a:defRPr/>
            </a:pPr>
            <a:r>
              <a:rPr lang="en-US" b="1" dirty="0"/>
              <a:t>With better reporting by brokers and more taxpayers using brokers, less adjustments are needed to basis</a:t>
            </a:r>
          </a:p>
          <a:p>
            <a:pPr marL="173113" indent="-173113">
              <a:buFont typeface="Arial" panose="020B0604020202020204" pitchFamily="34" charset="0"/>
              <a:buChar char="•"/>
              <a:defRPr/>
            </a:pPr>
            <a:r>
              <a:rPr lang="en-US" b="1" dirty="0"/>
              <a:t>If Taxpayer is trading stock options or futures, they should be referred to a professional preparer</a:t>
            </a:r>
          </a:p>
        </p:txBody>
      </p:sp>
      <p:sp>
        <p:nvSpPr>
          <p:cNvPr id="17203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44969F6E-90AB-4065-BCC4-BF8E99059D73}" type="slidenum">
              <a:rPr lang="en-US" altLang="en-US" smtClean="0">
                <a:cs typeface="Calibri" panose="020F0502020204030204" pitchFamily="34" charset="0"/>
              </a:rPr>
              <a:pPr>
                <a:spcBef>
                  <a:spcPct val="0"/>
                </a:spcBef>
              </a:pPr>
              <a:t>32</a:t>
            </a:fld>
            <a:endParaRPr lang="en-US" altLang="en-US" dirty="0">
              <a:cs typeface="Calibri" panose="020F0502020204030204" pitchFamily="34" charset="0"/>
            </a:endParaRPr>
          </a:p>
        </p:txBody>
      </p:sp>
    </p:spTree>
    <p:extLst>
      <p:ext uri="{BB962C8B-B14F-4D97-AF65-F5344CB8AC3E}">
        <p14:creationId xmlns:p14="http://schemas.microsoft.com/office/powerpoint/2010/main" val="2202451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xfrm>
            <a:off x="1370013" y="1143000"/>
            <a:ext cx="4117975" cy="3087688"/>
          </a:xfrm>
          <a:prstGeom prst="rect">
            <a:avLst/>
          </a:prstGeom>
          <a:ln/>
        </p:spPr>
      </p:sp>
      <p:sp>
        <p:nvSpPr>
          <p:cNvPr id="17920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Read form carefully – it will say what type of transaction it is</a:t>
            </a:r>
          </a:p>
        </p:txBody>
      </p:sp>
      <p:sp>
        <p:nvSpPr>
          <p:cNvPr id="17920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D74C3AA0-DE32-400E-821C-F3F51C5588F5}" type="slidenum">
              <a:rPr lang="en-US" altLang="en-US" smtClean="0">
                <a:cs typeface="Calibri" panose="020F0502020204030204" pitchFamily="34" charset="0"/>
              </a:rPr>
              <a:pPr>
                <a:spcBef>
                  <a:spcPct val="0"/>
                </a:spcBef>
              </a:pPr>
              <a:t>33</a:t>
            </a:fld>
            <a:endParaRPr lang="en-US" altLang="en-US" dirty="0">
              <a:cs typeface="Calibri" panose="020F0502020204030204" pitchFamily="34" charset="0"/>
            </a:endParaRPr>
          </a:p>
        </p:txBody>
      </p:sp>
    </p:spTree>
    <p:extLst>
      <p:ext uri="{BB962C8B-B14F-4D97-AF65-F5344CB8AC3E}">
        <p14:creationId xmlns:p14="http://schemas.microsoft.com/office/powerpoint/2010/main" val="10694897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Non-covered Short term transactions categorized as Box B are uncommon in 2019.</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34</a:t>
            </a:fld>
            <a:endParaRPr lang="en-US" altLang="en-US" dirty="0"/>
          </a:p>
        </p:txBody>
      </p:sp>
    </p:spTree>
    <p:extLst>
      <p:ext uri="{BB962C8B-B14F-4D97-AF65-F5344CB8AC3E}">
        <p14:creationId xmlns:p14="http://schemas.microsoft.com/office/powerpoint/2010/main" val="206113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Non-covered Short term transactions categorized as Box B are uncommon in 2019.</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35</a:t>
            </a:fld>
            <a:endParaRPr lang="en-US" altLang="en-US" dirty="0"/>
          </a:p>
        </p:txBody>
      </p:sp>
    </p:spTree>
    <p:extLst>
      <p:ext uri="{BB962C8B-B14F-4D97-AF65-F5344CB8AC3E}">
        <p14:creationId xmlns:p14="http://schemas.microsoft.com/office/powerpoint/2010/main" val="40565961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xfrm>
            <a:off x="1370013" y="1143000"/>
            <a:ext cx="4117975" cy="3087688"/>
          </a:xfrm>
          <a:prstGeom prst="rect">
            <a:avLst/>
          </a:prstGeom>
          <a:ln/>
        </p:spPr>
      </p:sp>
      <p:sp>
        <p:nvSpPr>
          <p:cNvPr id="19865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solidFill>
                  <a:srgbClr val="CC0000"/>
                </a:solidFill>
              </a:rPr>
              <a:t>Form 8949 detail should flow properly to the state return, will have sufficient information for the reviewer, prints the summary data for the taxpayer copy of the return, and provides the information needed for the IRS according to 8949 instructions</a:t>
            </a:r>
          </a:p>
        </p:txBody>
      </p:sp>
      <p:sp>
        <p:nvSpPr>
          <p:cNvPr id="19866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76891FE7-E794-4394-A9FF-E165BA685473}" type="slidenum">
              <a:rPr lang="en-US" altLang="en-US" smtClean="0">
                <a:cs typeface="Calibri" panose="020F0502020204030204" pitchFamily="34" charset="0"/>
              </a:rPr>
              <a:pPr>
                <a:spcBef>
                  <a:spcPct val="0"/>
                </a:spcBef>
              </a:pPr>
              <a:t>36</a:t>
            </a:fld>
            <a:endParaRPr lang="en-US" altLang="en-US" dirty="0">
              <a:cs typeface="Calibri" panose="020F0502020204030204" pitchFamily="34" charset="0"/>
            </a:endParaRPr>
          </a:p>
        </p:txBody>
      </p:sp>
    </p:spTree>
    <p:extLst>
      <p:ext uri="{BB962C8B-B14F-4D97-AF65-F5344CB8AC3E}">
        <p14:creationId xmlns:p14="http://schemas.microsoft.com/office/powerpoint/2010/main" val="7797894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See Publication 4012, D-26</a:t>
            </a:r>
          </a:p>
          <a:p>
            <a:endParaRPr lang="en-US" dirty="0"/>
          </a:p>
          <a:p>
            <a:r>
              <a:rPr lang="en-US" dirty="0"/>
              <a:t>Highly</a:t>
            </a:r>
            <a:r>
              <a:rPr lang="en-US" baseline="0" dirty="0"/>
              <a:t> unlikely IRS will request 8453 and supporting documents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37</a:t>
            </a:fld>
            <a:endParaRPr lang="en-US" altLang="en-US" dirty="0"/>
          </a:p>
        </p:txBody>
      </p:sp>
    </p:spTree>
    <p:extLst>
      <p:ext uri="{BB962C8B-B14F-4D97-AF65-F5344CB8AC3E}">
        <p14:creationId xmlns:p14="http://schemas.microsoft.com/office/powerpoint/2010/main" val="38030173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38</a:t>
            </a:fld>
            <a:endParaRPr lang="en-US" altLang="en-US" dirty="0"/>
          </a:p>
        </p:txBody>
      </p:sp>
    </p:spTree>
    <p:extLst>
      <p:ext uri="{BB962C8B-B14F-4D97-AF65-F5344CB8AC3E}">
        <p14:creationId xmlns:p14="http://schemas.microsoft.com/office/powerpoint/2010/main" val="1036474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xfrm>
            <a:off x="1370013" y="1143000"/>
            <a:ext cx="4117975" cy="3087688"/>
          </a:xfrm>
          <a:prstGeom prst="rect">
            <a:avLst/>
          </a:prstGeom>
          <a:ln/>
        </p:spPr>
      </p:sp>
      <p:sp>
        <p:nvSpPr>
          <p:cNvPr id="3" name="Notes Placeholder 2"/>
          <p:cNvSpPr>
            <a:spLocks noGrp="1"/>
          </p:cNvSpPr>
          <p:nvPr>
            <p:ph type="body" idx="1"/>
          </p:nvPr>
        </p:nvSpPr>
        <p:spPr>
          <a:xfrm>
            <a:off x="685800" y="4400550"/>
            <a:ext cx="5486400" cy="3600450"/>
          </a:xfrm>
          <a:prstGeom prst="rect">
            <a:avLst/>
          </a:prstGeom>
        </p:spPr>
        <p:txBody>
          <a:bodyPr/>
          <a:lstStyle/>
          <a:p>
            <a:pPr>
              <a:defRPr/>
            </a:pPr>
            <a:r>
              <a:rPr lang="en-US" dirty="0"/>
              <a:t>Emphasize</a:t>
            </a:r>
          </a:p>
          <a:p>
            <a:pPr marL="173113" indent="-173113">
              <a:buFont typeface="Arial" panose="020B0604020202020204" pitchFamily="34" charset="0"/>
              <a:buChar char="•"/>
              <a:defRPr/>
            </a:pPr>
            <a:r>
              <a:rPr lang="en-US" dirty="0"/>
              <a:t>Double check your state return</a:t>
            </a:r>
          </a:p>
          <a:p>
            <a:pPr marL="173113" indent="-173113">
              <a:buFont typeface="Arial" panose="020B0604020202020204" pitchFamily="34" charset="0"/>
              <a:buChar char="•"/>
              <a:defRPr/>
            </a:pPr>
            <a:r>
              <a:rPr lang="en-US" dirty="0"/>
              <a:t>Software may not carry forward the state capital loss carryover</a:t>
            </a:r>
          </a:p>
        </p:txBody>
      </p:sp>
      <p:sp>
        <p:nvSpPr>
          <p:cNvPr id="19251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6991491-9AF4-42AB-96B1-07F8AD1CD57F}" type="slidenum">
              <a:rPr lang="en-US" altLang="en-US" smtClean="0">
                <a:cs typeface="Calibri" panose="020F0502020204030204" pitchFamily="34" charset="0"/>
              </a:rPr>
              <a:pPr>
                <a:spcBef>
                  <a:spcPct val="0"/>
                </a:spcBef>
              </a:pPr>
              <a:t>39</a:t>
            </a:fld>
            <a:endParaRPr lang="en-US" altLang="en-US" dirty="0">
              <a:cs typeface="Calibri" panose="020F0502020204030204" pitchFamily="34" charset="0"/>
            </a:endParaRPr>
          </a:p>
        </p:txBody>
      </p:sp>
    </p:spTree>
    <p:extLst>
      <p:ext uri="{BB962C8B-B14F-4D97-AF65-F5344CB8AC3E}">
        <p14:creationId xmlns:p14="http://schemas.microsoft.com/office/powerpoint/2010/main" val="327267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1370013" y="1143000"/>
            <a:ext cx="4117975" cy="3087688"/>
          </a:xfrm>
          <a:prstGeom prst="rect">
            <a:avLst/>
          </a:prstGeom>
          <a:ln/>
        </p:spPr>
      </p:sp>
      <p:sp>
        <p:nvSpPr>
          <p:cNvPr id="14029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Emphasize why capital gains and losses are important</a:t>
            </a:r>
          </a:p>
          <a:p>
            <a:pPr marL="173113" indent="-173113">
              <a:buFontTx/>
              <a:buChar char="•"/>
            </a:pPr>
            <a:r>
              <a:rPr lang="en-US" altLang="en-US" dirty="0"/>
              <a:t>The lower tax rates apply to those in the lower regular tax brackets</a:t>
            </a:r>
          </a:p>
          <a:p>
            <a:pPr marL="173113" indent="-173113">
              <a:buFontTx/>
              <a:buChar char="•"/>
            </a:pPr>
            <a:r>
              <a:rPr lang="en-US" altLang="en-US" dirty="0"/>
              <a:t>We usually see the 0% or 15% rates</a:t>
            </a:r>
          </a:p>
          <a:p>
            <a:pPr marL="173113" indent="-173113">
              <a:buFontTx/>
              <a:buChar char="•"/>
            </a:pPr>
            <a:endParaRPr lang="en-US" altLang="en-US" dirty="0"/>
          </a:p>
          <a:p>
            <a:pPr marL="173113" indent="-173113">
              <a:buFontTx/>
              <a:buChar char="•"/>
            </a:pPr>
            <a:r>
              <a:rPr lang="en-US" altLang="en-US" dirty="0"/>
              <a:t>If anyone asks, the net investment income tax (NIIT) was new in 2014. It adds Medicare taxes (3.8%) on investment income for very high income taxpayers (over $250,000 MFJ) and is out of scope.</a:t>
            </a:r>
            <a:endParaRPr lang="en-US" altLang="en-US" b="1" dirty="0"/>
          </a:p>
        </p:txBody>
      </p:sp>
      <p:sp>
        <p:nvSpPr>
          <p:cNvPr id="14029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60DBF04F-08E7-45D8-B586-B0C6EED0F1A9}" type="slidenum">
              <a:rPr lang="en-US" altLang="en-US" smtClean="0">
                <a:cs typeface="Calibri" panose="020F0502020204030204" pitchFamily="34" charset="0"/>
              </a:rPr>
              <a:pPr>
                <a:spcBef>
                  <a:spcPct val="0"/>
                </a:spcBef>
              </a:pPr>
              <a:t>4</a:t>
            </a:fld>
            <a:endParaRPr lang="en-US" altLang="en-US" dirty="0">
              <a:cs typeface="Calibri" panose="020F0502020204030204" pitchFamily="34" charset="0"/>
            </a:endParaRPr>
          </a:p>
        </p:txBody>
      </p:sp>
    </p:spTree>
    <p:extLst>
      <p:ext uri="{BB962C8B-B14F-4D97-AF65-F5344CB8AC3E}">
        <p14:creationId xmlns:p14="http://schemas.microsoft.com/office/powerpoint/2010/main" val="21204656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xfrm>
            <a:off x="1370013" y="1143000"/>
            <a:ext cx="4117975" cy="3087688"/>
          </a:xfrm>
          <a:prstGeom prst="rect">
            <a:avLst/>
          </a:prstGeom>
          <a:ln/>
        </p:spPr>
      </p:sp>
      <p:sp>
        <p:nvSpPr>
          <p:cNvPr id="19353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t>Emphasize</a:t>
            </a:r>
          </a:p>
          <a:p>
            <a:pPr marL="173113" indent="-173113">
              <a:buFont typeface="Arial" panose="020B0604020202020204" pitchFamily="34" charset="0"/>
              <a:buChar char="•"/>
              <a:defRPr/>
            </a:pPr>
            <a:r>
              <a:rPr lang="en-US" dirty="0"/>
              <a:t>Double check your state return</a:t>
            </a:r>
          </a:p>
          <a:p>
            <a:pPr marL="173113" indent="-173113">
              <a:buFont typeface="Arial" panose="020B0604020202020204" pitchFamily="34" charset="0"/>
              <a:buChar char="•"/>
              <a:defRPr/>
            </a:pPr>
            <a:r>
              <a:rPr lang="en-US" dirty="0"/>
              <a:t>Software may not carry forward the state capital loss carryover</a:t>
            </a:r>
          </a:p>
        </p:txBody>
      </p:sp>
      <p:sp>
        <p:nvSpPr>
          <p:cNvPr id="19354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C3D0906-1840-4580-AC3F-DAE69559DD4B}" type="slidenum">
              <a:rPr lang="en-US" altLang="en-US" smtClean="0">
                <a:cs typeface="Calibri" panose="020F0502020204030204" pitchFamily="34" charset="0"/>
              </a:rPr>
              <a:pPr>
                <a:spcBef>
                  <a:spcPct val="0"/>
                </a:spcBef>
              </a:pPr>
              <a:t>40</a:t>
            </a:fld>
            <a:endParaRPr lang="en-US" altLang="en-US" dirty="0">
              <a:cs typeface="Calibri" panose="020F0502020204030204" pitchFamily="34" charset="0"/>
            </a:endParaRPr>
          </a:p>
        </p:txBody>
      </p:sp>
    </p:spTree>
    <p:extLst>
      <p:ext uri="{BB962C8B-B14F-4D97-AF65-F5344CB8AC3E}">
        <p14:creationId xmlns:p14="http://schemas.microsoft.com/office/powerpoint/2010/main" val="10135555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txBox="1">
            <a:spLocks noGrp="1" noChangeArrowheads="1"/>
          </p:cNvSpPr>
          <p:nvPr/>
        </p:nvSpPr>
        <p:spPr bwMode="auto">
          <a:xfrm>
            <a:off x="3657600" y="853440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37C6D7A5-D1C4-4D1B-9B9A-57B37BA11EA9}" type="slidenum">
              <a:rPr lang="en-US" altLang="en-US">
                <a:cs typeface="Calibri" panose="020F0502020204030204" pitchFamily="34" charset="0"/>
              </a:rPr>
              <a:pPr algn="r" eaLnBrk="1" hangingPunct="1">
                <a:spcBef>
                  <a:spcPct val="0"/>
                </a:spcBef>
              </a:pPr>
              <a:t>41</a:t>
            </a:fld>
            <a:endParaRPr lang="en-US" altLang="en-US" dirty="0">
              <a:cs typeface="Calibri" panose="020F0502020204030204" pitchFamily="34" charset="0"/>
            </a:endParaRPr>
          </a:p>
        </p:txBody>
      </p:sp>
      <p:sp>
        <p:nvSpPr>
          <p:cNvPr id="207875" name="Rectangle 2"/>
          <p:cNvSpPr>
            <a:spLocks noGrp="1" noRot="1" noChangeAspect="1" noChangeArrowheads="1" noTextEdit="1"/>
          </p:cNvSpPr>
          <p:nvPr>
            <p:ph type="sldImg"/>
          </p:nvPr>
        </p:nvSpPr>
        <p:spPr>
          <a:xfrm>
            <a:off x="1370013" y="1143000"/>
            <a:ext cx="4117975" cy="3087688"/>
          </a:xfrm>
          <a:prstGeom prst="rect">
            <a:avLst/>
          </a:prstGeom>
          <a:ln/>
        </p:spPr>
      </p:sp>
      <p:sp>
        <p:nvSpPr>
          <p:cNvPr id="207876"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277828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In</a:t>
            </a:r>
            <a:r>
              <a:rPr lang="en-US" baseline="0" dirty="0"/>
              <a:t> TaxSlayer, Print Review is on the Print/Summary,  Submission, or the Client Search print dropdown.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42</a:t>
            </a:fld>
            <a:endParaRPr lang="en-US" altLang="en-US" dirty="0"/>
          </a:p>
        </p:txBody>
      </p:sp>
    </p:spTree>
    <p:extLst>
      <p:ext uri="{BB962C8B-B14F-4D97-AF65-F5344CB8AC3E}">
        <p14:creationId xmlns:p14="http://schemas.microsoft.com/office/powerpoint/2010/main" val="10648696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IRS continues</a:t>
            </a:r>
            <a:r>
              <a:rPr lang="en-US" baseline="0" dirty="0"/>
              <a:t> to cross-check total proceeds as reported on 1099</a:t>
            </a:r>
          </a:p>
          <a:p>
            <a:r>
              <a:rPr lang="en-US" baseline="0" dirty="0"/>
              <a:t>Be careful to not reduce gross proceeds as that may cause a mismatch</a:t>
            </a:r>
          </a:p>
          <a:p>
            <a:r>
              <a:rPr lang="en-US" baseline="0" dirty="0"/>
              <a:t>	Instead, make a basis adjustment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43</a:t>
            </a:fld>
            <a:endParaRPr lang="en-US" altLang="en-US" dirty="0"/>
          </a:p>
        </p:txBody>
      </p:sp>
    </p:spTree>
    <p:extLst>
      <p:ext uri="{BB962C8B-B14F-4D97-AF65-F5344CB8AC3E}">
        <p14:creationId xmlns:p14="http://schemas.microsoft.com/office/powerpoint/2010/main" val="41757917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44</a:t>
            </a:fld>
            <a:endParaRPr lang="en-US" altLang="en-US" dirty="0"/>
          </a:p>
        </p:txBody>
      </p:sp>
    </p:spTree>
    <p:extLst>
      <p:ext uri="{BB962C8B-B14F-4D97-AF65-F5344CB8AC3E}">
        <p14:creationId xmlns:p14="http://schemas.microsoft.com/office/powerpoint/2010/main" val="18544179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45</a:t>
            </a:fld>
            <a:endParaRPr lang="en-US" altLang="en-US" dirty="0"/>
          </a:p>
        </p:txBody>
      </p:sp>
    </p:spTree>
    <p:extLst>
      <p:ext uri="{BB962C8B-B14F-4D97-AF65-F5344CB8AC3E}">
        <p14:creationId xmlns:p14="http://schemas.microsoft.com/office/powerpoint/2010/main" val="21160909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4F71054-22C3-412B-97DE-750D0D6A2F4E}" type="slidenum">
              <a:rPr lang="en-US" smtClean="0"/>
              <a:t>46</a:t>
            </a:fld>
            <a:endParaRPr lang="en-US"/>
          </a:p>
        </p:txBody>
      </p:sp>
    </p:spTree>
    <p:extLst>
      <p:ext uri="{BB962C8B-B14F-4D97-AF65-F5344CB8AC3E}">
        <p14:creationId xmlns:p14="http://schemas.microsoft.com/office/powerpoint/2010/main" val="3081414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370013" y="1143000"/>
            <a:ext cx="4117975" cy="3087688"/>
          </a:xfrm>
          <a:prstGeom prst="rect">
            <a:avLst/>
          </a:prstGeom>
          <a:ln/>
        </p:spPr>
      </p:sp>
      <p:sp>
        <p:nvSpPr>
          <p:cNvPr id="181251"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Wash sales discussed later</a:t>
            </a:r>
          </a:p>
        </p:txBody>
      </p:sp>
    </p:spTree>
    <p:extLst>
      <p:ext uri="{BB962C8B-B14F-4D97-AF65-F5344CB8AC3E}">
        <p14:creationId xmlns:p14="http://schemas.microsoft.com/office/powerpoint/2010/main" val="42803075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xfrm>
            <a:off x="1370013" y="1143000"/>
            <a:ext cx="4117975" cy="3087688"/>
          </a:xfrm>
          <a:prstGeom prst="rect">
            <a:avLst/>
          </a:prstGeom>
          <a:ln/>
        </p:spPr>
      </p:sp>
      <p:sp>
        <p:nvSpPr>
          <p:cNvPr id="18227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If learners want more information on the phasing, or covered vs non-covered, refer to Pub 550 Investment Income, Glossary or from the payers instructions for the Form 1099-B … http://www.irs.gov/pub/irs-pdf/i1099b.pdf</a:t>
            </a:r>
          </a:p>
        </p:txBody>
      </p:sp>
      <p:sp>
        <p:nvSpPr>
          <p:cNvPr id="18227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F6B8399-9C6A-4AC7-8F3E-B22B6951672F}" type="slidenum">
              <a:rPr lang="en-US" altLang="en-US" smtClean="0">
                <a:cs typeface="Calibri" panose="020F0502020204030204" pitchFamily="34" charset="0"/>
              </a:rPr>
              <a:pPr>
                <a:spcBef>
                  <a:spcPct val="0"/>
                </a:spcBef>
              </a:pPr>
              <a:t>48</a:t>
            </a:fld>
            <a:endParaRPr lang="en-US" altLang="en-US" dirty="0">
              <a:cs typeface="Calibri" panose="020F0502020204030204" pitchFamily="34" charset="0"/>
            </a:endParaRPr>
          </a:p>
        </p:txBody>
      </p:sp>
    </p:spTree>
    <p:extLst>
      <p:ext uri="{BB962C8B-B14F-4D97-AF65-F5344CB8AC3E}">
        <p14:creationId xmlns:p14="http://schemas.microsoft.com/office/powerpoint/2010/main" val="11987392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49</a:t>
            </a:fld>
            <a:endParaRPr lang="en-US" altLang="en-US" dirty="0"/>
          </a:p>
        </p:txBody>
      </p:sp>
    </p:spTree>
    <p:extLst>
      <p:ext uri="{BB962C8B-B14F-4D97-AF65-F5344CB8AC3E}">
        <p14:creationId xmlns:p14="http://schemas.microsoft.com/office/powerpoint/2010/main" val="187970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1370013" y="1143000"/>
            <a:ext cx="4117975" cy="3087688"/>
          </a:xfrm>
          <a:prstGeom prst="rect">
            <a:avLst/>
          </a:prstGeom>
          <a:ln/>
        </p:spPr>
      </p:sp>
      <p:sp>
        <p:nvSpPr>
          <p:cNvPr id="118787" name="Notes Placeholder 2"/>
          <p:cNvSpPr>
            <a:spLocks noGrp="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dirty="0"/>
              <a:t>See Pub 544 Chapter 2, Capital Assets Defined for detail of IRS treatment.</a:t>
            </a:r>
          </a:p>
          <a:p>
            <a:pPr>
              <a:defRPr/>
            </a:pPr>
            <a:endParaRPr lang="en-US" altLang="en-US" dirty="0"/>
          </a:p>
        </p:txBody>
      </p:sp>
      <p:sp>
        <p:nvSpPr>
          <p:cNvPr id="14234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8EA498BD-146B-44F3-9270-21FF9DE8C014}" type="slidenum">
              <a:rPr lang="en-US" altLang="en-US" smtClean="0">
                <a:cs typeface="Calibri" panose="020F0502020204030204" pitchFamily="34" charset="0"/>
              </a:rPr>
              <a:pPr>
                <a:spcBef>
                  <a:spcPct val="0"/>
                </a:spcBef>
              </a:pPr>
              <a:t>5</a:t>
            </a:fld>
            <a:endParaRPr lang="en-US" altLang="en-US" dirty="0">
              <a:cs typeface="Calibri" panose="020F0502020204030204" pitchFamily="34" charset="0"/>
            </a:endParaRPr>
          </a:p>
        </p:txBody>
      </p:sp>
    </p:spTree>
    <p:extLst>
      <p:ext uri="{BB962C8B-B14F-4D97-AF65-F5344CB8AC3E}">
        <p14:creationId xmlns:p14="http://schemas.microsoft.com/office/powerpoint/2010/main" val="41204859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50</a:t>
            </a:fld>
            <a:endParaRPr lang="en-US" altLang="en-US" dirty="0"/>
          </a:p>
        </p:txBody>
      </p:sp>
    </p:spTree>
    <p:extLst>
      <p:ext uri="{BB962C8B-B14F-4D97-AF65-F5344CB8AC3E}">
        <p14:creationId xmlns:p14="http://schemas.microsoft.com/office/powerpoint/2010/main" val="33832731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1370013" y="1143000"/>
            <a:ext cx="4117975" cy="3087688"/>
          </a:xfrm>
          <a:prstGeom prst="rect">
            <a:avLst/>
          </a:prstGeom>
          <a:ln/>
        </p:spPr>
      </p:sp>
      <p:sp>
        <p:nvSpPr>
          <p:cNvPr id="15360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For both Treasury or Municipal bonds, </a:t>
            </a:r>
          </a:p>
          <a:p>
            <a:pPr marL="634748" lvl="1" indent="-173113">
              <a:buFontTx/>
              <a:buChar char="•"/>
            </a:pPr>
            <a:r>
              <a:rPr lang="en-US" altLang="en-US" dirty="0"/>
              <a:t>Discount should have been amortized as additional interest income</a:t>
            </a:r>
          </a:p>
          <a:p>
            <a:pPr marL="1096383" lvl="2" indent="-173113">
              <a:buFontTx/>
              <a:buChar char="•"/>
            </a:pPr>
            <a:r>
              <a:rPr lang="en-US" altLang="en-US" dirty="0"/>
              <a:t>Broker should report cost equal to the face value</a:t>
            </a:r>
          </a:p>
          <a:p>
            <a:pPr marL="634748" lvl="1" indent="-173113">
              <a:buFontTx/>
              <a:buChar char="•"/>
            </a:pPr>
            <a:r>
              <a:rPr lang="en-US" altLang="en-US" dirty="0"/>
              <a:t>Premium should have been amortized as a reduction to interest income</a:t>
            </a:r>
          </a:p>
          <a:p>
            <a:pPr marL="1096383" lvl="2" indent="-173113">
              <a:buFontTx/>
              <a:buChar char="•"/>
            </a:pPr>
            <a:r>
              <a:rPr lang="en-US" altLang="en-US" dirty="0"/>
              <a:t>Broker should report cost equal to the face value</a:t>
            </a:r>
          </a:p>
          <a:p>
            <a:pPr marL="173113" indent="-173113">
              <a:buFontTx/>
              <a:buChar char="•"/>
            </a:pPr>
            <a:r>
              <a:rPr lang="en-US" altLang="en-US" dirty="0"/>
              <a:t>Bonds acquired by other than purchase, such as inheritance or gift</a:t>
            </a:r>
          </a:p>
          <a:p>
            <a:pPr marL="634748" lvl="1" indent="-173113">
              <a:buFontTx/>
              <a:buChar char="•"/>
            </a:pPr>
            <a:r>
              <a:rPr lang="en-US" altLang="en-US" dirty="0"/>
              <a:t>May be subject to amortization</a:t>
            </a:r>
          </a:p>
          <a:p>
            <a:pPr marL="634748" lvl="1" indent="-173113">
              <a:buFontTx/>
              <a:buChar char="•"/>
            </a:pPr>
            <a:r>
              <a:rPr lang="en-US" altLang="en-US" dirty="0"/>
              <a:t>Generally, out of scope</a:t>
            </a:r>
          </a:p>
          <a:p>
            <a:pPr marL="1096383" lvl="2" indent="-173113">
              <a:buFontTx/>
              <a:buChar char="•"/>
            </a:pPr>
            <a:endParaRPr lang="en-US" altLang="en-US" dirty="0"/>
          </a:p>
        </p:txBody>
      </p:sp>
      <p:sp>
        <p:nvSpPr>
          <p:cNvPr id="15360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5EBA5DE2-09FF-46EB-8C18-D6845CB5A4FB}" type="slidenum">
              <a:rPr lang="en-US" altLang="en-US" smtClean="0">
                <a:cs typeface="Calibri" panose="020F0502020204030204" pitchFamily="34" charset="0"/>
              </a:rPr>
              <a:pPr>
                <a:spcBef>
                  <a:spcPct val="0"/>
                </a:spcBef>
              </a:pPr>
              <a:t>51</a:t>
            </a:fld>
            <a:endParaRPr lang="en-US" altLang="en-US" dirty="0">
              <a:cs typeface="Calibri" panose="020F0502020204030204" pitchFamily="34" charset="0"/>
            </a:endParaRPr>
          </a:p>
        </p:txBody>
      </p:sp>
    </p:spTree>
    <p:extLst>
      <p:ext uri="{BB962C8B-B14F-4D97-AF65-F5344CB8AC3E}">
        <p14:creationId xmlns:p14="http://schemas.microsoft.com/office/powerpoint/2010/main" val="22316096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1370013" y="1143000"/>
            <a:ext cx="4117975" cy="3087688"/>
          </a:xfrm>
          <a:prstGeom prst="rect">
            <a:avLst/>
          </a:prstGeom>
          <a:ln/>
        </p:spPr>
      </p:sp>
      <p:sp>
        <p:nvSpPr>
          <p:cNvPr id="104451" name="Rectangle 3"/>
          <p:cNvSpPr>
            <a:spLocks noGrp="1" noChangeArrowheads="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In</a:t>
            </a:r>
            <a:r>
              <a:rPr lang="en-US" altLang="en-US" baseline="0" dirty="0"/>
              <a:t> scope ONLY if reported as code W on 1099-B</a:t>
            </a:r>
            <a:endParaRPr lang="en-US" altLang="en-US" dirty="0"/>
          </a:p>
        </p:txBody>
      </p:sp>
    </p:spTree>
    <p:extLst>
      <p:ext uri="{BB962C8B-B14F-4D97-AF65-F5344CB8AC3E}">
        <p14:creationId xmlns:p14="http://schemas.microsoft.com/office/powerpoint/2010/main" val="6133427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1370013" y="1143000"/>
            <a:ext cx="4117975" cy="3087688"/>
          </a:xfrm>
          <a:prstGeom prst="rect">
            <a:avLst/>
          </a:prstGeom>
          <a:ln/>
        </p:spPr>
      </p:sp>
      <p:sp>
        <p:nvSpPr>
          <p:cNvPr id="104451" name="Rectangle 3"/>
          <p:cNvSpPr>
            <a:spLocks noGrp="1" noChangeArrowheads="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p>
        </p:txBody>
      </p:sp>
    </p:spTree>
    <p:extLst>
      <p:ext uri="{BB962C8B-B14F-4D97-AF65-F5344CB8AC3E}">
        <p14:creationId xmlns:p14="http://schemas.microsoft.com/office/powerpoint/2010/main" val="175393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xfrm>
            <a:off x="1370013" y="1143000"/>
            <a:ext cx="4117975" cy="3087688"/>
          </a:xfrm>
          <a:prstGeom prst="rect">
            <a:avLst/>
          </a:prstGeom>
          <a:ln/>
        </p:spPr>
      </p:sp>
      <p:sp>
        <p:nvSpPr>
          <p:cNvPr id="20275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Wash sales reported on 1099-B are in scope</a:t>
            </a:r>
          </a:p>
          <a:p>
            <a:pPr marL="173113" indent="-173113">
              <a:buFontTx/>
              <a:buChar char="•"/>
            </a:pPr>
            <a:r>
              <a:rPr lang="en-US" altLang="en-US" dirty="0"/>
              <a:t>All other wash sale situations are out of scope</a:t>
            </a:r>
          </a:p>
          <a:p>
            <a:pPr marL="173113" indent="-173113">
              <a:buFontTx/>
              <a:buChar char="•"/>
            </a:pPr>
            <a:r>
              <a:rPr lang="en-US" altLang="en-US" dirty="0"/>
              <a:t>Counselor never</a:t>
            </a:r>
            <a:r>
              <a:rPr lang="en-US" altLang="en-US" baseline="0" dirty="0"/>
              <a:t> </a:t>
            </a:r>
            <a:r>
              <a:rPr lang="en-US" altLang="en-US" dirty="0"/>
              <a:t>computes a wash sale loss for a taxpayer</a:t>
            </a:r>
          </a:p>
        </p:txBody>
      </p:sp>
      <p:sp>
        <p:nvSpPr>
          <p:cNvPr id="20275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EA6F5009-94E0-4800-BFAB-36F2C79599E3}" type="slidenum">
              <a:rPr lang="en-US" altLang="en-US" smtClean="0">
                <a:cs typeface="Calibri" panose="020F0502020204030204" pitchFamily="34" charset="0"/>
              </a:rPr>
              <a:pPr>
                <a:spcBef>
                  <a:spcPct val="0"/>
                </a:spcBef>
              </a:pPr>
              <a:t>54</a:t>
            </a:fld>
            <a:endParaRPr lang="en-US" altLang="en-US" dirty="0">
              <a:cs typeface="Calibri" panose="020F0502020204030204" pitchFamily="34" charset="0"/>
            </a:endParaRPr>
          </a:p>
        </p:txBody>
      </p:sp>
    </p:spTree>
    <p:extLst>
      <p:ext uri="{BB962C8B-B14F-4D97-AF65-F5344CB8AC3E}">
        <p14:creationId xmlns:p14="http://schemas.microsoft.com/office/powerpoint/2010/main" val="31257872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370013" y="1143000"/>
            <a:ext cx="4117975" cy="3087688"/>
          </a:xfrm>
          <a:prstGeom prst="rect">
            <a:avLst/>
          </a:prstGeom>
          <a:ln/>
        </p:spPr>
      </p:sp>
      <p:sp>
        <p:nvSpPr>
          <p:cNvPr id="104451" name="Rectangle 3"/>
          <p:cNvSpPr>
            <a:spLocks noGrp="1" noChangeArrowheads="1"/>
          </p:cNvSpPr>
          <p:nvPr>
            <p:ph type="body" idx="1"/>
          </p:nvPr>
        </p:nvSpPr>
        <p:spPr>
          <a:xfrm>
            <a:off x="685800" y="4400550"/>
            <a:ext cx="5486400" cy="360045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Emphasize:</a:t>
            </a:r>
          </a:p>
          <a:p>
            <a:pPr marL="173093" indent="-173093">
              <a:buFont typeface="Arial" panose="020B0604020202020204" pitchFamily="34" charset="0"/>
              <a:buChar char="•"/>
              <a:defRPr/>
            </a:pPr>
            <a:r>
              <a:rPr lang="en-US" altLang="en-US" dirty="0"/>
              <a:t>Because only 50 shares were repurchased, the loss related to 50 shares is disallowed</a:t>
            </a:r>
          </a:p>
          <a:p>
            <a:pPr marL="173093" indent="-173093">
              <a:buFont typeface="Arial" panose="020B0604020202020204" pitchFamily="34" charset="0"/>
              <a:buChar char="•"/>
              <a:defRPr/>
            </a:pPr>
            <a:r>
              <a:rPr lang="en-US" altLang="en-US" dirty="0"/>
              <a:t>The loss related to the other 150 shares is allowed</a:t>
            </a:r>
          </a:p>
        </p:txBody>
      </p:sp>
    </p:spTree>
    <p:extLst>
      <p:ext uri="{BB962C8B-B14F-4D97-AF65-F5344CB8AC3E}">
        <p14:creationId xmlns:p14="http://schemas.microsoft.com/office/powerpoint/2010/main" val="14243564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56</a:t>
            </a:fld>
            <a:endParaRPr lang="en-US" altLang="en-US" dirty="0"/>
          </a:p>
        </p:txBody>
      </p:sp>
    </p:spTree>
    <p:extLst>
      <p:ext uri="{BB962C8B-B14F-4D97-AF65-F5344CB8AC3E}">
        <p14:creationId xmlns:p14="http://schemas.microsoft.com/office/powerpoint/2010/main" val="364184573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57</a:t>
            </a:fld>
            <a:endParaRPr lang="en-US" altLang="en-US" dirty="0"/>
          </a:p>
        </p:txBody>
      </p:sp>
    </p:spTree>
    <p:extLst>
      <p:ext uri="{BB962C8B-B14F-4D97-AF65-F5344CB8AC3E}">
        <p14:creationId xmlns:p14="http://schemas.microsoft.com/office/powerpoint/2010/main" val="19549032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58</a:t>
            </a:fld>
            <a:endParaRPr lang="en-US" altLang="en-US" dirty="0"/>
          </a:p>
        </p:txBody>
      </p:sp>
    </p:spTree>
    <p:extLst>
      <p:ext uri="{BB962C8B-B14F-4D97-AF65-F5344CB8AC3E}">
        <p14:creationId xmlns:p14="http://schemas.microsoft.com/office/powerpoint/2010/main" val="123588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4F71054-22C3-412B-97DE-750D0D6A2F4E}" type="slidenum">
              <a:rPr lang="en-US" smtClean="0"/>
              <a:t>6</a:t>
            </a:fld>
            <a:endParaRPr lang="en-US"/>
          </a:p>
        </p:txBody>
      </p:sp>
    </p:spTree>
    <p:extLst>
      <p:ext uri="{BB962C8B-B14F-4D97-AF65-F5344CB8AC3E}">
        <p14:creationId xmlns:p14="http://schemas.microsoft.com/office/powerpoint/2010/main" val="282875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988CE432-7C8D-4F0D-A074-6058E360DA39}" type="slidenum">
              <a:rPr lang="en-US" altLang="en-US" smtClean="0">
                <a:cs typeface="Calibri" panose="020F0502020204030204" pitchFamily="34" charset="0"/>
              </a:rPr>
              <a:pPr>
                <a:spcBef>
                  <a:spcPct val="0"/>
                </a:spcBef>
              </a:pPr>
              <a:t>7</a:t>
            </a:fld>
            <a:endParaRPr lang="en-US" altLang="en-US" dirty="0">
              <a:cs typeface="Calibri" panose="020F0502020204030204" pitchFamily="34" charset="0"/>
            </a:endParaRPr>
          </a:p>
        </p:txBody>
      </p:sp>
      <p:sp>
        <p:nvSpPr>
          <p:cNvPr id="144387" name="Rectangle 2"/>
          <p:cNvSpPr>
            <a:spLocks noGrp="1" noRot="1" noChangeAspect="1" noChangeArrowheads="1" noTextEdit="1"/>
          </p:cNvSpPr>
          <p:nvPr>
            <p:ph type="sldImg"/>
          </p:nvPr>
        </p:nvSpPr>
        <p:spPr>
          <a:xfrm>
            <a:off x="1370013" y="1143000"/>
            <a:ext cx="4117975" cy="3087688"/>
          </a:xfrm>
          <a:prstGeom prst="rect">
            <a:avLst/>
          </a:prstGeom>
          <a:ln/>
        </p:spPr>
      </p:sp>
      <p:sp>
        <p:nvSpPr>
          <p:cNvPr id="144388"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A home includes any property used as a residence</a:t>
            </a:r>
          </a:p>
          <a:p>
            <a:pPr marL="634748" lvl="1" indent="-173113" eaLnBrk="1" hangingPunct="1">
              <a:buFontTx/>
              <a:buChar char="•"/>
            </a:pPr>
            <a:r>
              <a:rPr lang="en-US" altLang="en-US" dirty="0"/>
              <a:t>Second home</a:t>
            </a:r>
          </a:p>
          <a:p>
            <a:pPr marL="634748" lvl="1" indent="-173113" eaLnBrk="1" hangingPunct="1">
              <a:buFontTx/>
              <a:buChar char="•"/>
            </a:pPr>
            <a:r>
              <a:rPr lang="en-US" altLang="en-US" dirty="0"/>
              <a:t>House boat</a:t>
            </a:r>
          </a:p>
          <a:p>
            <a:pPr marL="634748" lvl="1" indent="-173113" eaLnBrk="1" hangingPunct="1">
              <a:buFontTx/>
              <a:buChar char="•"/>
            </a:pPr>
            <a:r>
              <a:rPr lang="en-US" altLang="en-US" dirty="0"/>
              <a:t>Mobile home</a:t>
            </a:r>
          </a:p>
        </p:txBody>
      </p:sp>
    </p:spTree>
    <p:extLst>
      <p:ext uri="{BB962C8B-B14F-4D97-AF65-F5344CB8AC3E}">
        <p14:creationId xmlns:p14="http://schemas.microsoft.com/office/powerpoint/2010/main" val="250397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19B270C-BD4B-4819-8BE5-327705B7D916}" type="slidenum">
              <a:rPr lang="en-US" altLang="en-US" smtClean="0">
                <a:cs typeface="Calibri" panose="020F0502020204030204" pitchFamily="34" charset="0"/>
              </a:rPr>
              <a:pPr>
                <a:spcBef>
                  <a:spcPct val="0"/>
                </a:spcBef>
              </a:pPr>
              <a:t>8</a:t>
            </a:fld>
            <a:endParaRPr lang="en-US" altLang="en-US" dirty="0">
              <a:cs typeface="Calibri" panose="020F0502020204030204" pitchFamily="34" charset="0"/>
            </a:endParaRPr>
          </a:p>
        </p:txBody>
      </p:sp>
      <p:sp>
        <p:nvSpPr>
          <p:cNvPr id="143363" name="Rectangle 2"/>
          <p:cNvSpPr>
            <a:spLocks noGrp="1" noRot="1" noChangeAspect="1" noChangeArrowheads="1" noTextEdit="1"/>
          </p:cNvSpPr>
          <p:nvPr>
            <p:ph type="sldImg"/>
          </p:nvPr>
        </p:nvSpPr>
        <p:spPr>
          <a:xfrm>
            <a:off x="1370013" y="1143000"/>
            <a:ext cx="4117975" cy="3087688"/>
          </a:xfrm>
          <a:prstGeom prst="rect">
            <a:avLst/>
          </a:prstGeom>
          <a:ln/>
        </p:spPr>
      </p:sp>
      <p:sp>
        <p:nvSpPr>
          <p:cNvPr id="143364"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Sales of these assets are out of scope  … see Pub 544 Chapter 2 for further definition of Capital Assets and Noncapital Assets</a:t>
            </a:r>
          </a:p>
        </p:txBody>
      </p:sp>
    </p:spTree>
    <p:extLst>
      <p:ext uri="{BB962C8B-B14F-4D97-AF65-F5344CB8AC3E}">
        <p14:creationId xmlns:p14="http://schemas.microsoft.com/office/powerpoint/2010/main" val="1676380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Find the Link and Learn Lessons at </a:t>
            </a:r>
            <a:r>
              <a:rPr lang="en-US" sz="1200" b="1" u="sng" kern="1200" dirty="0">
                <a:solidFill>
                  <a:schemeClr val="tx1"/>
                </a:solidFill>
                <a:effectLst/>
                <a:latin typeface="Calibri" panose="020F0502020204030204" pitchFamily="34" charset="0"/>
                <a:ea typeface="+mn-ea"/>
                <a:cs typeface="Calibri" panose="020F0502020204030204" pitchFamily="34" charset="0"/>
                <a:hlinkClick r:id="rId3"/>
              </a:rPr>
              <a:t>www.linklearncentral</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en-US" sz="1200" b="1" kern="1200" dirty="0">
                <a:solidFill>
                  <a:schemeClr val="tx1"/>
                </a:solidFill>
                <a:effectLst/>
                <a:latin typeface="Calibri" panose="020F0502020204030204" pitchFamily="34" charset="0"/>
                <a:ea typeface="+mn-ea"/>
                <a:cs typeface="Calibri" panose="020F0502020204030204" pitchFamily="34" charset="0"/>
              </a:rPr>
              <a:t>Then click on Link &amp; Learn Taxes Lessons (upper right)</a:t>
            </a:r>
          </a:p>
          <a:p>
            <a:pPr marL="171450" lvl="0" indent="-171450">
              <a:buFont typeface="Arial" panose="020B0604020202020204" pitchFamily="34" charset="0"/>
              <a:buChar char="•"/>
            </a:pPr>
            <a:r>
              <a:rPr lang="en-US" sz="1200" b="1" kern="1200" dirty="0">
                <a:solidFill>
                  <a:schemeClr val="tx1"/>
                </a:solidFill>
                <a:effectLst/>
                <a:latin typeface="Calibri" panose="020F0502020204030204" pitchFamily="34" charset="0"/>
                <a:ea typeface="+mn-ea"/>
                <a:cs typeface="Calibri" panose="020F0502020204030204" pitchFamily="34" charset="0"/>
              </a:rPr>
              <a:t>Click on “Certification Paths” tab and select “Advanced” and “Teacher”</a:t>
            </a:r>
          </a:p>
          <a:p>
            <a:pPr marL="171450" lvl="0" indent="-171450">
              <a:buFont typeface="Arial" panose="020B0604020202020204" pitchFamily="34" charset="0"/>
              <a:buChar char="•"/>
            </a:pPr>
            <a:r>
              <a:rPr lang="en-US" sz="1200" b="1" kern="1200" dirty="0">
                <a:solidFill>
                  <a:schemeClr val="tx1"/>
                </a:solidFill>
                <a:effectLst/>
                <a:latin typeface="Calibri" panose="020F0502020204030204" pitchFamily="34" charset="0"/>
                <a:ea typeface="+mn-ea"/>
                <a:cs typeface="Calibri" panose="020F0502020204030204" pitchFamily="34" charset="0"/>
              </a:rPr>
              <a:t>Then </a:t>
            </a:r>
            <a:r>
              <a:rPr lang="en-US" sz="1200" b="1" u="sng" kern="1200" dirty="0">
                <a:solidFill>
                  <a:schemeClr val="tx1"/>
                </a:solidFill>
                <a:effectLst/>
                <a:latin typeface="Calibri" panose="020F0502020204030204" pitchFamily="34" charset="0"/>
                <a:ea typeface="+mn-ea"/>
                <a:cs typeface="Calibri" panose="020F0502020204030204" pitchFamily="34" charset="0"/>
                <a:hlinkClick r:id="rId3"/>
              </a:rPr>
              <a:t>Start Advanced Course - Teacher</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b="1" u="sng" kern="1200" dirty="0">
                <a:solidFill>
                  <a:schemeClr val="tx1"/>
                </a:solidFill>
                <a:effectLst/>
                <a:latin typeface="Calibri" panose="020F0502020204030204" pitchFamily="34" charset="0"/>
                <a:ea typeface="+mn-ea"/>
                <a:cs typeface="Calibri" panose="020F0502020204030204" pitchFamily="34" charset="0"/>
                <a:hlinkClick r:id="rId4"/>
              </a:rPr>
              <a:t>Income — Capital Gain or Loss</a:t>
            </a:r>
            <a:r>
              <a:rPr lang="en-US" sz="1200" b="1" kern="1200" dirty="0">
                <a:solidFill>
                  <a:schemeClr val="tx1"/>
                </a:solidFill>
                <a:effectLst/>
                <a:latin typeface="Calibri" panose="020F0502020204030204" pitchFamily="34" charset="0"/>
                <a:ea typeface="+mn-ea"/>
                <a:cs typeface="Calibri" panose="020F0502020204030204" pitchFamily="34" charset="0"/>
              </a:rPr>
              <a:t> is the link to Link &amp; Learn Lesson and the Job Aids and Skills Workout Icons.</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5FA57655-049D-439C-87B9-0E9D9218E8D3}" type="slidenum">
              <a:rPr lang="en-US" altLang="en-US" smtClean="0"/>
              <a:pPr>
                <a:defRPr/>
              </a:pPr>
              <a:t>9</a:t>
            </a:fld>
            <a:endParaRPr lang="en-US" altLang="en-US" dirty="0"/>
          </a:p>
        </p:txBody>
      </p:sp>
    </p:spTree>
    <p:extLst>
      <p:ext uri="{BB962C8B-B14F-4D97-AF65-F5344CB8AC3E}">
        <p14:creationId xmlns:p14="http://schemas.microsoft.com/office/powerpoint/2010/main" val="321694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9.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8" Type="http://schemas.openxmlformats.org/officeDocument/2006/relationships/hyperlink" Target="https://www.irs.gov/businesses/small-businesses-self-employed/sale-of-residence-real-estate-tax-tips" TargetMode="External"/><Relationship Id="rId3" Type="http://schemas.openxmlformats.org/officeDocument/2006/relationships/hyperlink" Target="https://www.irs.gov/faqs/capital-gains-losses-and-sale-of-home/property-basis-sale-of-home-etc" TargetMode="External"/><Relationship Id="rId7" Type="http://schemas.openxmlformats.org/officeDocument/2006/relationships/hyperlink" Target="https://www.irs.gov/newsroom/capital-gains-and-losses-10-helpful-facts-to-know"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hyperlink" Target="https://www.irs.gov/taxtopics/tc409.html" TargetMode="External"/><Relationship Id="rId5" Type="http://schemas.openxmlformats.org/officeDocument/2006/relationships/hyperlink" Target="https://www.irs.gov/faqs/capital-gains-losses-and-sale-of-home/stocks-options-splits-traders" TargetMode="External"/><Relationship Id="rId4" Type="http://schemas.openxmlformats.org/officeDocument/2006/relationships/hyperlink" Target="https://www.irs.gov/faqs/capital-gains-losses-and-sale-of-home/mutual-funds-costs-distributions-etc" TargetMode="External"/><Relationship Id="rId9" Type="http://schemas.openxmlformats.org/officeDocument/2006/relationships/hyperlink" Target="https://www.linklearncertificatio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1"/>
          <p:cNvSpPr>
            <a:spLocks noGrp="1"/>
          </p:cNvSpPr>
          <p:nvPr>
            <p:ph type="subTitle" idx="1"/>
          </p:nvPr>
        </p:nvSpPr>
        <p:spPr/>
        <p:txBody>
          <a:bodyPr/>
          <a:lstStyle/>
          <a:p>
            <a:r>
              <a:rPr lang="en-US" altLang="en-US" dirty="0"/>
              <a:t>Pub 4012 – Tab D </a:t>
            </a:r>
          </a:p>
          <a:p>
            <a:r>
              <a:rPr lang="en-US" altLang="en-US" dirty="0"/>
              <a:t>Pub 4491 – Lesson 11</a:t>
            </a:r>
          </a:p>
        </p:txBody>
      </p:sp>
      <p:sp>
        <p:nvSpPr>
          <p:cNvPr id="10242" name="Title 12"/>
          <p:cNvSpPr>
            <a:spLocks noGrp="1"/>
          </p:cNvSpPr>
          <p:nvPr>
            <p:ph type="title"/>
          </p:nvPr>
        </p:nvSpPr>
        <p:spPr/>
        <p:txBody>
          <a:bodyPr/>
          <a:lstStyle/>
          <a:p>
            <a:r>
              <a:rPr lang="en-US" altLang="en-US" dirty="0"/>
              <a:t>Capital Gain or Loss</a:t>
            </a:r>
          </a:p>
        </p:txBody>
      </p:sp>
      <p:sp>
        <p:nvSpPr>
          <p:cNvPr id="2" name="Date Placeholder 1">
            <a:extLst>
              <a:ext uri="{FF2B5EF4-FFF2-40B4-BE49-F238E27FC236}">
                <a16:creationId xmlns:a16="http://schemas.microsoft.com/office/drawing/2014/main" id="{CC478A70-FC51-4DD6-9398-4AE90523A95D}"/>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48CFEB31-70EE-4BA7-BD70-B36DCD0FDE0A}"/>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BE0D9964-EE46-46D8-A614-B232F82E0C46}"/>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228465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10</a:t>
            </a:fld>
            <a:endParaRPr lang="en-US" altLang="en-US" dirty="0"/>
          </a:p>
        </p:txBody>
      </p:sp>
      <p:sp>
        <p:nvSpPr>
          <p:cNvPr id="3" name="Content Placeholder 2"/>
          <p:cNvSpPr>
            <a:spLocks noGrp="1"/>
          </p:cNvSpPr>
          <p:nvPr>
            <p:ph sz="quarter" idx="12"/>
          </p:nvPr>
        </p:nvSpPr>
        <p:spPr>
          <a:xfrm>
            <a:off x="959125" y="2064025"/>
            <a:ext cx="7315200" cy="3308075"/>
          </a:xfrm>
        </p:spPr>
        <p:txBody>
          <a:bodyPr>
            <a:normAutofit/>
          </a:bodyPr>
          <a:lstStyle/>
          <a:p>
            <a:r>
              <a:rPr lang="en-US" altLang="en-US" dirty="0"/>
              <a:t>Is this a capital asset?</a:t>
            </a:r>
          </a:p>
          <a:p>
            <a:pPr lvl="1"/>
            <a:r>
              <a:rPr lang="en-US" altLang="en-US" sz="2400" dirty="0"/>
              <a:t>IBM stock</a:t>
            </a:r>
          </a:p>
          <a:p>
            <a:pPr lvl="1"/>
            <a:r>
              <a:rPr lang="en-US" altLang="en-US" sz="2400" dirty="0"/>
              <a:t>IBM bond</a:t>
            </a:r>
          </a:p>
          <a:p>
            <a:pPr lvl="1"/>
            <a:r>
              <a:rPr lang="en-US" altLang="en-US" sz="2400" dirty="0"/>
              <a:t>Second home</a:t>
            </a:r>
          </a:p>
          <a:p>
            <a:pPr lvl="1"/>
            <a:r>
              <a:rPr lang="en-US" altLang="en-US" sz="2400" dirty="0"/>
              <a:t>Rental property</a:t>
            </a:r>
          </a:p>
          <a:p>
            <a:pPr lvl="1"/>
            <a:r>
              <a:rPr lang="en-US" altLang="en-US" sz="2400" dirty="0"/>
              <a:t>Pleasure boat</a:t>
            </a:r>
          </a:p>
          <a:p>
            <a:pPr lvl="1"/>
            <a:r>
              <a:rPr lang="en-US" altLang="en-US" sz="2400" dirty="0"/>
              <a:t>Gold jewelry</a:t>
            </a:r>
          </a:p>
        </p:txBody>
      </p:sp>
      <p:sp>
        <p:nvSpPr>
          <p:cNvPr id="2" name="Title 1"/>
          <p:cNvSpPr>
            <a:spLocks noGrp="1"/>
          </p:cNvSpPr>
          <p:nvPr>
            <p:ph type="title"/>
          </p:nvPr>
        </p:nvSpPr>
        <p:spPr/>
        <p:txBody>
          <a:bodyPr/>
          <a:lstStyle/>
          <a:p>
            <a:r>
              <a:rPr lang="en-US" dirty="0"/>
              <a:t>Types of Assets Quiz</a:t>
            </a:r>
          </a:p>
        </p:txBody>
      </p:sp>
      <p:sp>
        <p:nvSpPr>
          <p:cNvPr id="4" name="Content Placeholder 2"/>
          <p:cNvSpPr txBox="1">
            <a:spLocks/>
          </p:cNvSpPr>
          <p:nvPr/>
        </p:nvSpPr>
        <p:spPr bwMode="auto">
          <a:xfrm>
            <a:off x="4572000" y="2550203"/>
            <a:ext cx="2930976" cy="2800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marL="53975">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ts val="675"/>
              </a:spcBef>
              <a:buClr>
                <a:srgbClr val="B54A10"/>
              </a:buClr>
              <a:buSzPct val="94000"/>
              <a:buNone/>
              <a:defRPr/>
            </a:pPr>
            <a:r>
              <a:rPr lang="en-US" altLang="en-US" sz="2400" dirty="0">
                <a:solidFill>
                  <a:srgbClr val="0000FF"/>
                </a:solidFill>
                <a:cs typeface="Calibri" panose="020F0502020204030204" pitchFamily="34" charset="0"/>
              </a:rPr>
              <a:t>Yes</a:t>
            </a:r>
          </a:p>
          <a:p>
            <a:pPr>
              <a:spcBef>
                <a:spcPts val="675"/>
              </a:spcBef>
              <a:buClr>
                <a:srgbClr val="B54A10"/>
              </a:buClr>
              <a:buSzPct val="94000"/>
              <a:buNone/>
              <a:defRPr/>
            </a:pPr>
            <a:r>
              <a:rPr lang="en-US" altLang="en-US" sz="2400" dirty="0">
                <a:solidFill>
                  <a:srgbClr val="0000FF"/>
                </a:solidFill>
                <a:cs typeface="Calibri" panose="020F0502020204030204" pitchFamily="34" charset="0"/>
              </a:rPr>
              <a:t>Yes</a:t>
            </a:r>
          </a:p>
          <a:p>
            <a:pPr>
              <a:spcBef>
                <a:spcPts val="675"/>
              </a:spcBef>
              <a:buClr>
                <a:srgbClr val="B54A10"/>
              </a:buClr>
              <a:buSzPct val="94000"/>
              <a:buNone/>
              <a:defRPr/>
            </a:pPr>
            <a:r>
              <a:rPr lang="en-US" altLang="en-US" sz="2400" dirty="0">
                <a:solidFill>
                  <a:srgbClr val="0000FF"/>
                </a:solidFill>
                <a:cs typeface="Calibri" panose="020F0502020204030204" pitchFamily="34" charset="0"/>
              </a:rPr>
              <a:t>Yes</a:t>
            </a:r>
          </a:p>
          <a:p>
            <a:pPr>
              <a:spcBef>
                <a:spcPts val="675"/>
              </a:spcBef>
              <a:buClr>
                <a:srgbClr val="B54A10"/>
              </a:buClr>
              <a:buSzPct val="94000"/>
              <a:buNone/>
              <a:defRPr/>
            </a:pPr>
            <a:r>
              <a:rPr lang="en-US" altLang="en-US" sz="2400" dirty="0">
                <a:solidFill>
                  <a:srgbClr val="0000FF"/>
                </a:solidFill>
                <a:cs typeface="Calibri" panose="020F0502020204030204" pitchFamily="34" charset="0"/>
              </a:rPr>
              <a:t>No</a:t>
            </a:r>
          </a:p>
          <a:p>
            <a:pPr>
              <a:spcBef>
                <a:spcPts val="675"/>
              </a:spcBef>
              <a:buClr>
                <a:srgbClr val="B54A10"/>
              </a:buClr>
              <a:buSzPct val="94000"/>
              <a:buNone/>
              <a:defRPr/>
            </a:pPr>
            <a:r>
              <a:rPr lang="en-US" altLang="en-US" sz="2400" dirty="0">
                <a:solidFill>
                  <a:srgbClr val="0000FF"/>
                </a:solidFill>
                <a:cs typeface="Calibri" panose="020F0502020204030204" pitchFamily="34" charset="0"/>
              </a:rPr>
              <a:t>Yes </a:t>
            </a:r>
          </a:p>
          <a:p>
            <a:pPr>
              <a:spcBef>
                <a:spcPts val="675"/>
              </a:spcBef>
              <a:buClr>
                <a:srgbClr val="B54A10"/>
              </a:buClr>
              <a:buSzPct val="94000"/>
              <a:buNone/>
              <a:defRPr/>
            </a:pPr>
            <a:r>
              <a:rPr lang="en-US" altLang="en-US" sz="2400" dirty="0">
                <a:solidFill>
                  <a:srgbClr val="0000FF"/>
                </a:solidFill>
                <a:cs typeface="Calibri" panose="020F0502020204030204" pitchFamily="34" charset="0"/>
              </a:rPr>
              <a:t>Yes</a:t>
            </a:r>
            <a:endParaRPr lang="en-US" altLang="en-US" sz="2100" dirty="0">
              <a:solidFill>
                <a:srgbClr val="0000FF"/>
              </a:solidFill>
              <a:cs typeface="Calibri" panose="020F0502020204030204" pitchFamily="34" charset="0"/>
            </a:endParaRPr>
          </a:p>
        </p:txBody>
      </p:sp>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5" name="Date Placeholder 4">
            <a:extLst>
              <a:ext uri="{FF2B5EF4-FFF2-40B4-BE49-F238E27FC236}">
                <a16:creationId xmlns:a16="http://schemas.microsoft.com/office/drawing/2014/main" id="{F036040A-427C-4991-8085-711C6DA7F64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9370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11</a:t>
            </a:fld>
            <a:endParaRPr lang="en-US" altLang="en-US" dirty="0"/>
          </a:p>
        </p:txBody>
      </p:sp>
      <p:sp>
        <p:nvSpPr>
          <p:cNvPr id="3" name="Content Placeholder 2"/>
          <p:cNvSpPr>
            <a:spLocks noGrp="1"/>
          </p:cNvSpPr>
          <p:nvPr>
            <p:ph sz="quarter" idx="12"/>
          </p:nvPr>
        </p:nvSpPr>
        <p:spPr/>
        <p:txBody>
          <a:bodyPr>
            <a:normAutofit/>
          </a:bodyPr>
          <a:lstStyle/>
          <a:p>
            <a:r>
              <a:rPr lang="en-US" dirty="0"/>
              <a:t>Schedule D - Capital Gains and Losses</a:t>
            </a:r>
          </a:p>
          <a:p>
            <a:r>
              <a:rPr lang="en-US" dirty="0"/>
              <a:t>Form 8949 - Sales and other Dispositions of Capital Assets</a:t>
            </a:r>
          </a:p>
          <a:p>
            <a:endParaRPr lang="en-US" dirty="0"/>
          </a:p>
          <a:p>
            <a:pPr>
              <a:buFont typeface="Wingdings" panose="05000000000000000000" pitchFamily="2" charset="2"/>
              <a:buChar char="Ø"/>
            </a:pPr>
            <a:r>
              <a:rPr lang="en-US" dirty="0"/>
              <a:t>Input and TaxSlayer completes appropriate forms</a:t>
            </a:r>
          </a:p>
        </p:txBody>
      </p:sp>
      <p:sp>
        <p:nvSpPr>
          <p:cNvPr id="2" name="Title 1"/>
          <p:cNvSpPr>
            <a:spLocks noGrp="1"/>
          </p:cNvSpPr>
          <p:nvPr>
            <p:ph type="title"/>
          </p:nvPr>
        </p:nvSpPr>
        <p:spPr/>
        <p:txBody>
          <a:bodyPr/>
          <a:lstStyle/>
          <a:p>
            <a:r>
              <a:rPr lang="en-US" dirty="0"/>
              <a:t>IRS Reporting Requirement</a:t>
            </a:r>
          </a:p>
        </p:txBody>
      </p:sp>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9784B68E-2D31-4214-A715-8C71B798903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9163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12</a:t>
            </a:fld>
            <a:endParaRPr lang="en-US" altLang="en-US" dirty="0"/>
          </a:p>
        </p:txBody>
      </p:sp>
      <p:sp>
        <p:nvSpPr>
          <p:cNvPr id="12295" name="Content Placeholder 2"/>
          <p:cNvSpPr>
            <a:spLocks noGrp="1"/>
          </p:cNvSpPr>
          <p:nvPr>
            <p:ph sz="quarter" idx="12"/>
          </p:nvPr>
        </p:nvSpPr>
        <p:spPr/>
        <p:txBody>
          <a:bodyPr>
            <a:normAutofit/>
          </a:bodyPr>
          <a:lstStyle/>
          <a:p>
            <a:r>
              <a:rPr lang="en-US" altLang="en-US" dirty="0"/>
              <a:t>Report transaction when asset sold</a:t>
            </a:r>
          </a:p>
          <a:p>
            <a:r>
              <a:rPr lang="en-US" altLang="en-US" dirty="0"/>
              <a:t>Report when asset is otherwise disposed</a:t>
            </a:r>
          </a:p>
          <a:p>
            <a:pPr lvl="1"/>
            <a:r>
              <a:rPr lang="en-US" altLang="en-US" dirty="0"/>
              <a:t>When bond redeemed</a:t>
            </a:r>
          </a:p>
          <a:p>
            <a:pPr lvl="1"/>
            <a:r>
              <a:rPr lang="en-US" altLang="en-US" dirty="0"/>
              <a:t>When totally worthless</a:t>
            </a:r>
          </a:p>
          <a:p>
            <a:pPr lvl="1"/>
            <a:endParaRPr lang="en-US" altLang="en-US" dirty="0"/>
          </a:p>
          <a:p>
            <a:pPr>
              <a:buFont typeface="Wingdings" panose="05000000000000000000" pitchFamily="2" charset="2"/>
              <a:buChar char="Ø"/>
            </a:pPr>
            <a:r>
              <a:rPr lang="en-US" altLang="en-US" dirty="0"/>
              <a:t>Payer will advise shareholders and report only that which must be reported</a:t>
            </a:r>
          </a:p>
        </p:txBody>
      </p:sp>
      <p:sp>
        <p:nvSpPr>
          <p:cNvPr id="2" name="Title 1"/>
          <p:cNvSpPr>
            <a:spLocks noGrp="1"/>
          </p:cNvSpPr>
          <p:nvPr>
            <p:ph type="title"/>
          </p:nvPr>
        </p:nvSpPr>
        <p:spPr/>
        <p:txBody>
          <a:bodyPr>
            <a:normAutofit/>
          </a:bodyPr>
          <a:lstStyle/>
          <a:p>
            <a:r>
              <a:rPr lang="en-US" dirty="0"/>
              <a:t>Transaction Reporting</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A4048AA2-58AC-4F39-A5A5-03851F12CE4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1160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13</a:t>
            </a:fld>
            <a:endParaRPr lang="en-US" altLang="en-US" dirty="0"/>
          </a:p>
        </p:txBody>
      </p:sp>
      <p:sp>
        <p:nvSpPr>
          <p:cNvPr id="18435" name="Content Placeholder 2"/>
          <p:cNvSpPr>
            <a:spLocks noGrp="1"/>
          </p:cNvSpPr>
          <p:nvPr>
            <p:ph sz="quarter" idx="12"/>
          </p:nvPr>
        </p:nvSpPr>
        <p:spPr/>
        <p:txBody>
          <a:bodyPr>
            <a:normAutofit/>
          </a:bodyPr>
          <a:lstStyle/>
          <a:p>
            <a:r>
              <a:rPr lang="en-US" altLang="en-US" dirty="0"/>
              <a:t>Not reported if not a “sale or exchange”</a:t>
            </a:r>
          </a:p>
          <a:p>
            <a:pPr lvl="1"/>
            <a:r>
              <a:rPr lang="en-US" altLang="en-US" dirty="0"/>
              <a:t>Gifts</a:t>
            </a:r>
          </a:p>
          <a:p>
            <a:pPr lvl="1"/>
            <a:r>
              <a:rPr lang="en-US" altLang="en-US" dirty="0"/>
              <a:t>Donation to charity</a:t>
            </a:r>
          </a:p>
          <a:p>
            <a:pPr lvl="1"/>
            <a:r>
              <a:rPr lang="en-US" altLang="en-US" dirty="0"/>
              <a:t>Bequest to heir</a:t>
            </a:r>
          </a:p>
        </p:txBody>
      </p:sp>
      <p:sp>
        <p:nvSpPr>
          <p:cNvPr id="2" name="Title 1"/>
          <p:cNvSpPr>
            <a:spLocks noGrp="1"/>
          </p:cNvSpPr>
          <p:nvPr>
            <p:ph type="title"/>
          </p:nvPr>
        </p:nvSpPr>
        <p:spPr/>
        <p:txBody>
          <a:bodyPr>
            <a:normAutofit/>
          </a:bodyPr>
          <a:lstStyle/>
          <a:p>
            <a:r>
              <a:rPr lang="en-US" dirty="0"/>
              <a:t>Transactions Not Reported</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740AD4D7-06B1-40D2-852F-A5519B38DEC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9549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14</a:t>
            </a:fld>
            <a:endParaRPr lang="en-US" altLang="en-US" dirty="0"/>
          </a:p>
        </p:txBody>
      </p:sp>
      <p:sp>
        <p:nvSpPr>
          <p:cNvPr id="20483" name="Rectangle 3"/>
          <p:cNvSpPr>
            <a:spLocks noGrp="1" noChangeArrowheads="1"/>
          </p:cNvSpPr>
          <p:nvPr>
            <p:ph sz="quarter" idx="12"/>
          </p:nvPr>
        </p:nvSpPr>
        <p:spPr/>
        <p:txBody>
          <a:bodyPr/>
          <a:lstStyle/>
          <a:p>
            <a:r>
              <a:rPr lang="en-US" altLang="en-US" dirty="0"/>
              <a:t>Key elements of a sale:</a:t>
            </a:r>
          </a:p>
          <a:p>
            <a:pPr lvl="1"/>
            <a:r>
              <a:rPr lang="en-US" altLang="en-US" dirty="0"/>
              <a:t>Date bought</a:t>
            </a:r>
          </a:p>
          <a:p>
            <a:pPr lvl="1"/>
            <a:r>
              <a:rPr lang="en-US" altLang="en-US" dirty="0"/>
              <a:t>Date sold</a:t>
            </a:r>
          </a:p>
          <a:p>
            <a:pPr lvl="1"/>
            <a:r>
              <a:rPr lang="en-US" altLang="en-US" dirty="0"/>
              <a:t>Cost basis</a:t>
            </a:r>
          </a:p>
          <a:p>
            <a:pPr lvl="1"/>
            <a:r>
              <a:rPr lang="en-US" altLang="en-US" dirty="0"/>
              <a:t>Sales price</a:t>
            </a:r>
          </a:p>
        </p:txBody>
      </p:sp>
      <p:sp>
        <p:nvSpPr>
          <p:cNvPr id="3074" name="Rectangle 2"/>
          <p:cNvSpPr>
            <a:spLocks noGrp="1" noChangeArrowheads="1"/>
          </p:cNvSpPr>
          <p:nvPr>
            <p:ph type="title"/>
          </p:nvPr>
        </p:nvSpPr>
        <p:spPr/>
        <p:txBody>
          <a:bodyPr/>
          <a:lstStyle/>
          <a:p>
            <a:r>
              <a:rPr lang="en-US" altLang="en-US" dirty="0"/>
              <a:t>Reporting Information </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79FFBE48-002A-42B9-9B51-B7BA4692E67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07713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15</a:t>
            </a:fld>
            <a:endParaRPr lang="en-US" altLang="en-US" dirty="0"/>
          </a:p>
        </p:txBody>
      </p:sp>
      <p:sp>
        <p:nvSpPr>
          <p:cNvPr id="55299" name="Content Placeholder 2"/>
          <p:cNvSpPr>
            <a:spLocks noGrp="1"/>
          </p:cNvSpPr>
          <p:nvPr>
            <p:ph sz="quarter" idx="12"/>
          </p:nvPr>
        </p:nvSpPr>
        <p:spPr/>
        <p:txBody>
          <a:bodyPr>
            <a:normAutofit/>
          </a:bodyPr>
          <a:lstStyle/>
          <a:p>
            <a:r>
              <a:rPr lang="en-US" altLang="en-US" dirty="0"/>
              <a:t>Taxpayer receives IRS-format or substitute Form 1099-B</a:t>
            </a:r>
          </a:p>
          <a:p>
            <a:r>
              <a:rPr lang="en-US" altLang="en-US" dirty="0"/>
              <a:t>May be “corrected” forms – use most recent (will have date)</a:t>
            </a:r>
          </a:p>
          <a:p>
            <a:r>
              <a:rPr lang="en-US" altLang="en-US" dirty="0"/>
              <a:t>Follow statement</a:t>
            </a:r>
          </a:p>
          <a:p>
            <a:pPr lvl="1"/>
            <a:r>
              <a:rPr lang="en-US" altLang="en-US" dirty="0"/>
              <a:t>Unless taxpayer has information that statement is incorrect or incomplete</a:t>
            </a:r>
          </a:p>
        </p:txBody>
      </p:sp>
      <p:sp>
        <p:nvSpPr>
          <p:cNvPr id="10242" name="Title 1"/>
          <p:cNvSpPr>
            <a:spLocks noGrp="1"/>
          </p:cNvSpPr>
          <p:nvPr>
            <p:ph type="title"/>
          </p:nvPr>
        </p:nvSpPr>
        <p:spPr/>
        <p:txBody>
          <a:bodyPr/>
          <a:lstStyle/>
          <a:p>
            <a:r>
              <a:rPr lang="en-US" dirty="0"/>
              <a:t>Interview – Forms </a:t>
            </a:r>
            <a:endParaRPr lang="en-US" altLang="en-US" dirty="0"/>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73397FCD-7069-46B2-9AA1-9C17852AEE7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5914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16</a:t>
            </a:fld>
            <a:endParaRPr lang="en-US" altLang="en-US" dirty="0"/>
          </a:p>
        </p:txBody>
      </p:sp>
      <p:sp>
        <p:nvSpPr>
          <p:cNvPr id="23555" name="Content Placeholder 2"/>
          <p:cNvSpPr>
            <a:spLocks noGrp="1"/>
          </p:cNvSpPr>
          <p:nvPr>
            <p:ph sz="quarter" idx="12"/>
          </p:nvPr>
        </p:nvSpPr>
        <p:spPr/>
        <p:txBody>
          <a:bodyPr>
            <a:normAutofit/>
          </a:bodyPr>
          <a:lstStyle/>
          <a:p>
            <a:r>
              <a:rPr lang="en-US" altLang="en-US" dirty="0"/>
              <a:t>Review Forms 1099-B and brokerage statements</a:t>
            </a:r>
          </a:p>
          <a:p>
            <a:pPr lvl="1"/>
            <a:r>
              <a:rPr lang="en-US" altLang="en-US" dirty="0"/>
              <a:t>Confirm cost reported on forms</a:t>
            </a:r>
          </a:p>
          <a:p>
            <a:pPr lvl="2"/>
            <a:r>
              <a:rPr lang="en-US" altLang="en-US" dirty="0"/>
              <a:t>Verify reported cost </a:t>
            </a:r>
          </a:p>
          <a:p>
            <a:pPr lvl="2"/>
            <a:r>
              <a:rPr lang="en-US" altLang="en-US" dirty="0"/>
              <a:t>Confirm taxpayer cost if not reported</a:t>
            </a:r>
          </a:p>
          <a:p>
            <a:r>
              <a:rPr lang="en-US" altLang="en-US" dirty="0"/>
              <a:t>Real estate sale reported on Form 1099-S</a:t>
            </a:r>
            <a:endParaRPr lang="en-US" altLang="en-US" sz="2357" dirty="0"/>
          </a:p>
          <a:p>
            <a:r>
              <a:rPr lang="en-US" altLang="en-US" dirty="0"/>
              <a:t>Confirm all transactions in scope</a:t>
            </a:r>
          </a:p>
          <a:p>
            <a:pPr lvl="1"/>
            <a:r>
              <a:rPr lang="en-US" altLang="en-US" dirty="0"/>
              <a:t>Stock options, futures, crypto currencies, other complicating factors </a:t>
            </a:r>
            <a:r>
              <a:rPr lang="en-US" altLang="en-US" b="1" dirty="0"/>
              <a:t>out of scope</a:t>
            </a:r>
          </a:p>
        </p:txBody>
      </p:sp>
      <p:sp>
        <p:nvSpPr>
          <p:cNvPr id="2" name="Title 1"/>
          <p:cNvSpPr>
            <a:spLocks noGrp="1"/>
          </p:cNvSpPr>
          <p:nvPr>
            <p:ph type="title"/>
          </p:nvPr>
        </p:nvSpPr>
        <p:spPr/>
        <p:txBody>
          <a:bodyPr/>
          <a:lstStyle/>
          <a:p>
            <a:r>
              <a:rPr lang="en-US" dirty="0"/>
              <a:t>Interview – Forms </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52099976-37B2-4A5E-95F5-28AD5E487DF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78447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17</a:t>
            </a:fld>
            <a:endParaRPr lang="en-US" altLang="en-US" dirty="0"/>
          </a:p>
        </p:txBody>
      </p:sp>
      <p:sp>
        <p:nvSpPr>
          <p:cNvPr id="3" name="Content Placeholder 2"/>
          <p:cNvSpPr>
            <a:spLocks noGrp="1"/>
          </p:cNvSpPr>
          <p:nvPr>
            <p:ph sz="quarter" idx="12"/>
          </p:nvPr>
        </p:nvSpPr>
        <p:spPr/>
        <p:txBody>
          <a:bodyPr>
            <a:normAutofit/>
          </a:bodyPr>
          <a:lstStyle/>
          <a:p>
            <a:r>
              <a:rPr lang="en-US" dirty="0"/>
              <a:t>In Scope for:</a:t>
            </a:r>
          </a:p>
          <a:p>
            <a:pPr lvl="1"/>
            <a:r>
              <a:rPr lang="en-US" dirty="0"/>
              <a:t>Sale of stocks (including ETFs*), mutual fund shares and personal residences</a:t>
            </a:r>
          </a:p>
          <a:p>
            <a:pPr lvl="1"/>
            <a:r>
              <a:rPr lang="en-US" dirty="0"/>
              <a:t>Sale of bonds that mature or sold with no gain or loss</a:t>
            </a:r>
          </a:p>
          <a:p>
            <a:pPr lvl="1"/>
            <a:r>
              <a:rPr lang="en-US" dirty="0"/>
              <a:t>Bond sales reported on brokerage statement with capital gain or loss only (no ordinary income/loss)</a:t>
            </a:r>
          </a:p>
          <a:p>
            <a:pPr marL="2381" indent="0">
              <a:buNone/>
            </a:pPr>
            <a:r>
              <a:rPr lang="en-US" dirty="0"/>
              <a:t>* Exchange traded funds – similar to a mutual fund but trade like a stock</a:t>
            </a:r>
          </a:p>
        </p:txBody>
      </p:sp>
      <p:sp>
        <p:nvSpPr>
          <p:cNvPr id="2" name="Title 1"/>
          <p:cNvSpPr>
            <a:spLocks noGrp="1"/>
          </p:cNvSpPr>
          <p:nvPr>
            <p:ph type="title"/>
          </p:nvPr>
        </p:nvSpPr>
        <p:spPr/>
        <p:txBody>
          <a:bodyPr/>
          <a:lstStyle/>
          <a:p>
            <a:r>
              <a:rPr lang="en-US" dirty="0"/>
              <a:t>Tax-Aide In-Scope Detail</a:t>
            </a:r>
          </a:p>
        </p:txBody>
      </p:sp>
      <p:sp>
        <p:nvSpPr>
          <p:cNvPr id="9" name="Rectangle 8"/>
          <p:cNvSpPr/>
          <p:nvPr/>
        </p:nvSpPr>
        <p:spPr>
          <a:xfrm>
            <a:off x="7258050" y="1736127"/>
            <a:ext cx="1600200" cy="264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Scope Manual</a:t>
            </a:r>
          </a:p>
        </p:txBody>
      </p:sp>
      <p:sp>
        <p:nvSpPr>
          <p:cNvPr id="10" name="Footer Placeholder 9"/>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587CCF30-AECD-4554-BE5E-83ED06354DD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91228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18</a:t>
            </a:fld>
            <a:endParaRPr lang="en-US" altLang="en-US" dirty="0"/>
          </a:p>
        </p:txBody>
      </p:sp>
      <p:sp>
        <p:nvSpPr>
          <p:cNvPr id="3" name="Content Placeholder 2"/>
          <p:cNvSpPr>
            <a:spLocks noGrp="1"/>
          </p:cNvSpPr>
          <p:nvPr>
            <p:ph sz="quarter" idx="12"/>
          </p:nvPr>
        </p:nvSpPr>
        <p:spPr/>
        <p:txBody>
          <a:bodyPr>
            <a:normAutofit/>
          </a:bodyPr>
          <a:lstStyle/>
          <a:p>
            <a:pPr lvl="1"/>
            <a:r>
              <a:rPr lang="en-US" dirty="0"/>
              <a:t>Capital gains and losses reported on Schedule K-1</a:t>
            </a:r>
          </a:p>
          <a:p>
            <a:pPr lvl="1"/>
            <a:r>
              <a:rPr lang="en-US" dirty="0"/>
              <a:t>Capital loss carryovers</a:t>
            </a:r>
          </a:p>
          <a:p>
            <a:pPr lvl="1"/>
            <a:r>
              <a:rPr lang="en-US" dirty="0"/>
              <a:t>Wash sales if reported on brokerage or mutual fund statement</a:t>
            </a:r>
          </a:p>
          <a:p>
            <a:pPr lvl="1"/>
            <a:r>
              <a:rPr lang="en-US" dirty="0"/>
              <a:t>Worthless securities if reported on brokerage statement</a:t>
            </a:r>
          </a:p>
          <a:p>
            <a:pPr lvl="1"/>
            <a:r>
              <a:rPr lang="en-US" dirty="0"/>
              <a:t>Inherited property if listed above and, if inherited in 2010, taxpayer must provide acquisition date and basis</a:t>
            </a:r>
          </a:p>
          <a:p>
            <a:pPr lvl="1"/>
            <a:r>
              <a:rPr lang="en-US" dirty="0"/>
              <a:t>Gifted property if listed above – taxpayer must provide acquisition date and basis</a:t>
            </a:r>
          </a:p>
          <a:p>
            <a:pPr lvl="1"/>
            <a:endParaRPr lang="en-US" dirty="0"/>
          </a:p>
        </p:txBody>
      </p:sp>
      <p:sp>
        <p:nvSpPr>
          <p:cNvPr id="2" name="Title 1"/>
          <p:cNvSpPr>
            <a:spLocks noGrp="1"/>
          </p:cNvSpPr>
          <p:nvPr>
            <p:ph type="title"/>
          </p:nvPr>
        </p:nvSpPr>
        <p:spPr/>
        <p:txBody>
          <a:bodyPr/>
          <a:lstStyle/>
          <a:p>
            <a:r>
              <a:rPr lang="en-US" dirty="0"/>
              <a:t>Tax-Aide In-Scope Detail cont.</a:t>
            </a:r>
          </a:p>
        </p:txBody>
      </p:sp>
      <p:sp>
        <p:nvSpPr>
          <p:cNvPr id="8" name="Rectangle 7"/>
          <p:cNvSpPr/>
          <p:nvPr/>
        </p:nvSpPr>
        <p:spPr>
          <a:xfrm>
            <a:off x="7258050" y="1736127"/>
            <a:ext cx="1600200" cy="264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Scope Manual</a:t>
            </a:r>
          </a:p>
        </p:txBody>
      </p:sp>
      <p:sp>
        <p:nvSpPr>
          <p:cNvPr id="9" name="Footer Placeholder 8"/>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64A88BC8-CA7B-4017-94BC-AC0618983CD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32730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3B5AFF7-D449-440D-9837-9D06DDE2EAB2}" type="slidenum">
              <a:rPr lang="en-US" altLang="en-US" smtClean="0"/>
              <a:pPr/>
              <a:t>19</a:t>
            </a:fld>
            <a:endParaRPr lang="en-US" altLang="en-US" dirty="0"/>
          </a:p>
        </p:txBody>
      </p:sp>
      <p:sp>
        <p:nvSpPr>
          <p:cNvPr id="5" name="Text Placeholder 4"/>
          <p:cNvSpPr>
            <a:spLocks noGrp="1"/>
          </p:cNvSpPr>
          <p:nvPr>
            <p:ph type="body" sz="quarter" idx="15"/>
          </p:nvPr>
        </p:nvSpPr>
        <p:spPr/>
        <p:txBody>
          <a:bodyPr>
            <a:normAutofit/>
          </a:bodyPr>
          <a:lstStyle/>
          <a:p>
            <a:r>
              <a:rPr lang="en-US" altLang="en-US" dirty="0"/>
              <a:t>Nominee income</a:t>
            </a:r>
          </a:p>
          <a:p>
            <a:r>
              <a:rPr lang="en-US" altLang="en-US" dirty="0"/>
              <a:t>Qualified small business stock</a:t>
            </a:r>
          </a:p>
          <a:p>
            <a:r>
              <a:rPr lang="en-US" altLang="en-US" dirty="0"/>
              <a:t>Small business loss</a:t>
            </a:r>
          </a:p>
          <a:p>
            <a:r>
              <a:rPr lang="en-US" altLang="en-US" dirty="0"/>
              <a:t>DC zone assets</a:t>
            </a:r>
          </a:p>
          <a:p>
            <a:r>
              <a:rPr lang="en-US" altLang="en-US" dirty="0"/>
              <a:t>Rollover of gain</a:t>
            </a:r>
          </a:p>
          <a:p>
            <a:endParaRPr lang="en-US" dirty="0"/>
          </a:p>
        </p:txBody>
      </p:sp>
      <p:sp>
        <p:nvSpPr>
          <p:cNvPr id="7" name="Text Placeholder 6"/>
          <p:cNvSpPr>
            <a:spLocks noGrp="1"/>
          </p:cNvSpPr>
          <p:nvPr>
            <p:ph type="body" sz="quarter" idx="16"/>
          </p:nvPr>
        </p:nvSpPr>
        <p:spPr/>
        <p:txBody>
          <a:bodyPr>
            <a:normAutofit/>
          </a:bodyPr>
          <a:lstStyle/>
          <a:p>
            <a:r>
              <a:rPr lang="en-US" dirty="0"/>
              <a:t>Inherited home not used as personal residence</a:t>
            </a:r>
            <a:endParaRPr lang="en-US" altLang="en-US" dirty="0"/>
          </a:p>
          <a:p>
            <a:r>
              <a:rPr lang="en-US" altLang="en-US" dirty="0"/>
              <a:t>Collectibles</a:t>
            </a:r>
          </a:p>
          <a:p>
            <a:r>
              <a:rPr lang="en-US" altLang="en-US" dirty="0"/>
              <a:t>Crypto currencies (and transactions executed with crypto currency, e.g., Bitcoin)</a:t>
            </a:r>
          </a:p>
          <a:p>
            <a:endParaRPr lang="en-US" dirty="0"/>
          </a:p>
        </p:txBody>
      </p:sp>
      <p:sp>
        <p:nvSpPr>
          <p:cNvPr id="2" name="Title 1"/>
          <p:cNvSpPr>
            <a:spLocks noGrp="1"/>
          </p:cNvSpPr>
          <p:nvPr>
            <p:ph type="title"/>
          </p:nvPr>
        </p:nvSpPr>
        <p:spPr/>
        <p:txBody>
          <a:bodyPr/>
          <a:lstStyle/>
          <a:p>
            <a:r>
              <a:rPr lang="en-US"/>
              <a:t>Tax-Aide Out of Scope</a:t>
            </a:r>
            <a:endParaRPr lang="en-US" dirty="0"/>
          </a:p>
        </p:txBody>
      </p:sp>
      <p:sp>
        <p:nvSpPr>
          <p:cNvPr id="8" name="Rectangle 7"/>
          <p:cNvSpPr/>
          <p:nvPr/>
        </p:nvSpPr>
        <p:spPr>
          <a:xfrm>
            <a:off x="7258050" y="1736127"/>
            <a:ext cx="1600200" cy="264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Scope Manual</a:t>
            </a:r>
          </a:p>
        </p:txBody>
      </p:sp>
      <p:sp>
        <p:nvSpPr>
          <p:cNvPr id="9" name="Footer Placeholder 8"/>
          <p:cNvSpPr>
            <a:spLocks noGrp="1"/>
          </p:cNvSpPr>
          <p:nvPr>
            <p:ph type="ftr" sz="quarter" idx="11"/>
          </p:nvPr>
        </p:nvSpPr>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538EEB01-02E5-44B2-9D31-DD7B043A0D65}"/>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24536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NTTC Training ala NJ – TY2019</a:t>
            </a:r>
            <a:endParaRPr lang="en-US" dirty="0"/>
          </a:p>
        </p:txBody>
      </p:sp>
      <p:sp>
        <p:nvSpPr>
          <p:cNvPr id="3" name="Slide Number Placeholder 2"/>
          <p:cNvSpPr>
            <a:spLocks noGrp="1"/>
          </p:cNvSpPr>
          <p:nvPr>
            <p:ph type="sldNum" sz="quarter" idx="12"/>
          </p:nvPr>
        </p:nvSpPr>
        <p:spPr/>
        <p:txBody>
          <a:bodyPr/>
          <a:lstStyle/>
          <a:p>
            <a:pPr>
              <a:defRPr/>
            </a:pPr>
            <a:fld id="{CD72C349-D014-4633-AD31-112E8BCED269}" type="slidenum">
              <a:rPr lang="en-US" altLang="en-US" smtClean="0"/>
              <a:pPr>
                <a:defRPr/>
              </a:pPr>
              <a:t>2</a:t>
            </a:fld>
            <a:endParaRPr lang="en-US" altLang="en-US" dirty="0"/>
          </a:p>
        </p:txBody>
      </p:sp>
      <p:sp>
        <p:nvSpPr>
          <p:cNvPr id="4" name="Content Placeholder 3"/>
          <p:cNvSpPr>
            <a:spLocks noGrp="1"/>
          </p:cNvSpPr>
          <p:nvPr>
            <p:ph type="body" sz="quarter" idx="15"/>
          </p:nvPr>
        </p:nvSpPr>
        <p:spPr/>
        <p:txBody>
          <a:bodyPr>
            <a:normAutofit/>
          </a:bodyPr>
          <a:lstStyle/>
          <a:p>
            <a:r>
              <a:rPr lang="en-US" dirty="0"/>
              <a:t>Capital asset taxation</a:t>
            </a:r>
          </a:p>
          <a:p>
            <a:r>
              <a:rPr lang="en-US" dirty="0"/>
              <a:t>Capital asset defined</a:t>
            </a:r>
          </a:p>
          <a:p>
            <a:r>
              <a:rPr lang="en-US" dirty="0"/>
              <a:t>Basis</a:t>
            </a:r>
          </a:p>
          <a:p>
            <a:pPr lvl="1"/>
            <a:r>
              <a:rPr lang="en-US" dirty="0"/>
              <a:t>Including inherited and gifted property </a:t>
            </a:r>
          </a:p>
          <a:p>
            <a:r>
              <a:rPr lang="en-US" dirty="0"/>
              <a:t>How to report sale of capital asset</a:t>
            </a:r>
          </a:p>
          <a:p>
            <a:r>
              <a:rPr lang="en-US" dirty="0"/>
              <a:t>Capital loss carryover</a:t>
            </a:r>
          </a:p>
          <a:p>
            <a:pPr lvl="1"/>
            <a:endParaRPr lang="en-US" dirty="0"/>
          </a:p>
          <a:p>
            <a:endParaRPr lang="en-US" dirty="0"/>
          </a:p>
          <a:p>
            <a:endParaRPr lang="en-US" dirty="0"/>
          </a:p>
          <a:p>
            <a:endParaRPr lang="en-US" dirty="0"/>
          </a:p>
        </p:txBody>
      </p:sp>
      <p:sp>
        <p:nvSpPr>
          <p:cNvPr id="12" name="Text Placeholder 11"/>
          <p:cNvSpPr>
            <a:spLocks noGrp="1"/>
          </p:cNvSpPr>
          <p:nvPr>
            <p:ph type="body" sz="quarter" idx="16"/>
          </p:nvPr>
        </p:nvSpPr>
        <p:spPr/>
        <p:txBody>
          <a:bodyPr/>
          <a:lstStyle/>
          <a:p>
            <a:r>
              <a:rPr lang="en-US" dirty="0"/>
              <a:t>Comprehensive topics</a:t>
            </a:r>
          </a:p>
          <a:p>
            <a:pPr lvl="1"/>
            <a:r>
              <a:rPr lang="en-US" dirty="0"/>
              <a:t>Non-covered securities</a:t>
            </a:r>
          </a:p>
          <a:p>
            <a:pPr lvl="1"/>
            <a:r>
              <a:rPr lang="en-US" dirty="0"/>
              <a:t>Disposition of bonds</a:t>
            </a:r>
          </a:p>
          <a:p>
            <a:pPr lvl="1"/>
            <a:r>
              <a:rPr lang="en-US" dirty="0"/>
              <a:t>Wash sales</a:t>
            </a:r>
          </a:p>
          <a:p>
            <a:pPr lvl="1"/>
            <a:r>
              <a:rPr lang="en-US" dirty="0"/>
              <a:t>Worthless securities</a:t>
            </a:r>
          </a:p>
          <a:p>
            <a:pPr lvl="1"/>
            <a:endParaRPr lang="en-US" dirty="0"/>
          </a:p>
        </p:txBody>
      </p:sp>
      <p:sp>
        <p:nvSpPr>
          <p:cNvPr id="5" name="Title 4"/>
          <p:cNvSpPr>
            <a:spLocks noGrp="1"/>
          </p:cNvSpPr>
          <p:nvPr>
            <p:ph type="title"/>
          </p:nvPr>
        </p:nvSpPr>
        <p:spPr/>
        <p:txBody>
          <a:bodyPr/>
          <a:lstStyle/>
          <a:p>
            <a:r>
              <a:rPr lang="en-US" dirty="0"/>
              <a:t>Lesson Topics</a:t>
            </a:r>
          </a:p>
        </p:txBody>
      </p:sp>
      <p:sp>
        <p:nvSpPr>
          <p:cNvPr id="2" name="Date Placeholder 1">
            <a:extLst>
              <a:ext uri="{FF2B5EF4-FFF2-40B4-BE49-F238E27FC236}">
                <a16:creationId xmlns:a16="http://schemas.microsoft.com/office/drawing/2014/main" id="{14057DCA-116E-4CBD-BCD5-F7B95ED6EA13}"/>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052101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20</a:t>
            </a:fld>
            <a:endParaRPr lang="en-US" altLang="en-US" dirty="0"/>
          </a:p>
        </p:txBody>
      </p:sp>
      <p:sp>
        <p:nvSpPr>
          <p:cNvPr id="4099" name="Rectangle 3"/>
          <p:cNvSpPr>
            <a:spLocks noGrp="1" noChangeArrowheads="1"/>
          </p:cNvSpPr>
          <p:nvPr>
            <p:ph sz="quarter" idx="12"/>
          </p:nvPr>
        </p:nvSpPr>
        <p:spPr>
          <a:xfrm>
            <a:off x="959125" y="2178325"/>
            <a:ext cx="7315200" cy="3308075"/>
          </a:xfrm>
        </p:spPr>
        <p:txBody>
          <a:bodyPr>
            <a:normAutofit/>
          </a:bodyPr>
          <a:lstStyle/>
          <a:p>
            <a:r>
              <a:rPr lang="en-US" altLang="en-US" dirty="0"/>
              <a:t>Basis* is cost – amount originally paid</a:t>
            </a:r>
          </a:p>
          <a:p>
            <a:r>
              <a:rPr lang="en-US" altLang="en-US" dirty="0"/>
              <a:t>Adjustments to basis (of shares)</a:t>
            </a:r>
          </a:p>
          <a:p>
            <a:pPr lvl="1"/>
            <a:r>
              <a:rPr lang="en-US" altLang="en-US" dirty="0"/>
              <a:t>Purchase expenses (commissions)</a:t>
            </a:r>
          </a:p>
          <a:p>
            <a:pPr lvl="1"/>
            <a:r>
              <a:rPr lang="en-US" altLang="en-US" dirty="0"/>
              <a:t>Sale expenses, if not already used to reduce proceeds</a:t>
            </a:r>
          </a:p>
          <a:p>
            <a:pPr lvl="1"/>
            <a:r>
              <a:rPr lang="en-US" altLang="en-US" dirty="0"/>
              <a:t>Non-dividend distributions</a:t>
            </a:r>
          </a:p>
          <a:p>
            <a:r>
              <a:rPr lang="en-US" altLang="en-US" dirty="0"/>
              <a:t>Basis reporting requirement since 2011</a:t>
            </a:r>
          </a:p>
          <a:p>
            <a:pPr lvl="1"/>
            <a:r>
              <a:rPr lang="en-US" altLang="en-US" dirty="0"/>
              <a:t>Brokers report basis to owner even though not required to report it to IRS</a:t>
            </a:r>
          </a:p>
          <a:p>
            <a:pPr marL="0" indent="0">
              <a:buNone/>
            </a:pPr>
            <a:r>
              <a:rPr lang="en-US" altLang="en-US" sz="1950" dirty="0"/>
              <a:t>* Basis is the term generically used for cost or adjusted basis</a:t>
            </a:r>
          </a:p>
          <a:p>
            <a:pPr lvl="1"/>
            <a:endParaRPr lang="en-US" altLang="en-US" dirty="0"/>
          </a:p>
        </p:txBody>
      </p:sp>
      <p:sp>
        <p:nvSpPr>
          <p:cNvPr id="4098" name="Rectangle 2"/>
          <p:cNvSpPr>
            <a:spLocks noGrp="1" noChangeArrowheads="1"/>
          </p:cNvSpPr>
          <p:nvPr>
            <p:ph type="title"/>
          </p:nvPr>
        </p:nvSpPr>
        <p:spPr/>
        <p:txBody>
          <a:bodyPr/>
          <a:lstStyle/>
          <a:p>
            <a:r>
              <a:rPr lang="en-US" altLang="en-US" dirty="0"/>
              <a:t>Share Basis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4187DE39-2705-4F77-AB28-18EEADCEE84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9120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21</a:t>
            </a:fld>
            <a:endParaRPr lang="en-US" altLang="en-US" dirty="0"/>
          </a:p>
        </p:txBody>
      </p:sp>
      <p:sp>
        <p:nvSpPr>
          <p:cNvPr id="4099" name="Rectangle 3"/>
          <p:cNvSpPr>
            <a:spLocks noGrp="1" noChangeArrowheads="1"/>
          </p:cNvSpPr>
          <p:nvPr>
            <p:ph sz="quarter" idx="12"/>
          </p:nvPr>
        </p:nvSpPr>
        <p:spPr/>
        <p:txBody>
          <a:bodyPr/>
          <a:lstStyle/>
          <a:p>
            <a:r>
              <a:rPr lang="en-US" altLang="en-US"/>
              <a:t>Unknown Basis</a:t>
            </a:r>
          </a:p>
          <a:p>
            <a:pPr lvl="1"/>
            <a:r>
              <a:rPr lang="en-US" altLang="en-US"/>
              <a:t>Date acquired can help determine basis </a:t>
            </a:r>
          </a:p>
          <a:p>
            <a:pPr lvl="2"/>
            <a:r>
              <a:rPr lang="en-US" altLang="en-US"/>
              <a:t>Adjust for dividend reinvestment, intervening splits, mergers, etc.</a:t>
            </a:r>
          </a:p>
          <a:p>
            <a:pPr lvl="1"/>
            <a:r>
              <a:rPr lang="en-US" altLang="en-US"/>
              <a:t>IRS rule: If basis unknown, basis is $0</a:t>
            </a:r>
          </a:p>
          <a:p>
            <a:pPr lvl="2"/>
            <a:r>
              <a:rPr lang="en-US" altLang="en-US"/>
              <a:t>Amend return if basis is later determined</a:t>
            </a:r>
          </a:p>
          <a:p>
            <a:endParaRPr lang="en-US" altLang="en-US"/>
          </a:p>
          <a:p>
            <a:pPr lvl="1"/>
            <a:endParaRPr lang="en-US" altLang="en-US" dirty="0"/>
          </a:p>
        </p:txBody>
      </p:sp>
      <p:sp>
        <p:nvSpPr>
          <p:cNvPr id="4098" name="Rectangle 2"/>
          <p:cNvSpPr>
            <a:spLocks noGrp="1" noChangeArrowheads="1"/>
          </p:cNvSpPr>
          <p:nvPr>
            <p:ph type="title"/>
          </p:nvPr>
        </p:nvSpPr>
        <p:spPr/>
        <p:txBody>
          <a:bodyPr/>
          <a:lstStyle/>
          <a:p>
            <a:r>
              <a:rPr lang="en-US" altLang="en-US"/>
              <a:t>Share Basis</a:t>
            </a:r>
            <a:endParaRPr lang="en-US" altLang="en-US" dirty="0"/>
          </a:p>
        </p:txBody>
      </p:sp>
      <p:sp>
        <p:nvSpPr>
          <p:cNvPr id="2" name="Date Placeholder 1">
            <a:extLst>
              <a:ext uri="{FF2B5EF4-FFF2-40B4-BE49-F238E27FC236}">
                <a16:creationId xmlns:a16="http://schemas.microsoft.com/office/drawing/2014/main" id="{F0472A3E-2961-4C9C-869E-96B63AB49C7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6811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22</a:t>
            </a:fld>
            <a:endParaRPr lang="en-US" altLang="en-US" dirty="0"/>
          </a:p>
        </p:txBody>
      </p:sp>
      <p:sp>
        <p:nvSpPr>
          <p:cNvPr id="80899" name="Rectangle 3"/>
          <p:cNvSpPr>
            <a:spLocks noGrp="1" noChangeArrowheads="1"/>
          </p:cNvSpPr>
          <p:nvPr>
            <p:ph sz="quarter" idx="12"/>
          </p:nvPr>
        </p:nvSpPr>
        <p:spPr/>
        <p:txBody>
          <a:bodyPr>
            <a:normAutofit/>
          </a:bodyPr>
          <a:lstStyle/>
          <a:p>
            <a:r>
              <a:rPr lang="en-US" altLang="en-US" dirty="0"/>
              <a:t>Shareholder receives additional shares when stock splits or dividends received</a:t>
            </a:r>
          </a:p>
          <a:p>
            <a:pPr lvl="1"/>
            <a:r>
              <a:rPr lang="en-US" altLang="en-US" dirty="0"/>
              <a:t>usually no additional cost</a:t>
            </a:r>
          </a:p>
          <a:p>
            <a:r>
              <a:rPr lang="en-US" altLang="en-US" dirty="0"/>
              <a:t>Basis of old shares spread over all shares (old and new)</a:t>
            </a:r>
          </a:p>
          <a:p>
            <a:r>
              <a:rPr lang="en-US" altLang="en-US" dirty="0"/>
              <a:t>Date acquired for new shares is same as for old shares</a:t>
            </a:r>
          </a:p>
        </p:txBody>
      </p:sp>
      <p:sp>
        <p:nvSpPr>
          <p:cNvPr id="6146" name="Rectangle 2"/>
          <p:cNvSpPr>
            <a:spLocks noGrp="1" noChangeArrowheads="1"/>
          </p:cNvSpPr>
          <p:nvPr>
            <p:ph type="title"/>
          </p:nvPr>
        </p:nvSpPr>
        <p:spPr/>
        <p:txBody>
          <a:bodyPr/>
          <a:lstStyle/>
          <a:p>
            <a:r>
              <a:rPr lang="en-US" altLang="en-US" dirty="0"/>
              <a:t>Stock Splits or Dividends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C3A70302-9D8F-49C2-916E-172415851E8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87087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23</a:t>
            </a:fld>
            <a:endParaRPr lang="en-US" altLang="en-US" dirty="0"/>
          </a:p>
        </p:txBody>
      </p:sp>
      <p:sp>
        <p:nvSpPr>
          <p:cNvPr id="37891" name="Rectangle 3"/>
          <p:cNvSpPr>
            <a:spLocks noGrp="1" noChangeArrowheads="1"/>
          </p:cNvSpPr>
          <p:nvPr>
            <p:ph sz="quarter" idx="12"/>
          </p:nvPr>
        </p:nvSpPr>
        <p:spPr/>
        <p:txBody>
          <a:bodyPr>
            <a:normAutofit/>
          </a:bodyPr>
          <a:lstStyle/>
          <a:p>
            <a:r>
              <a:rPr lang="en-US" altLang="en-US" dirty="0"/>
              <a:t>Bought 100 shares for $5,000 on 7/1/2006</a:t>
            </a:r>
          </a:p>
          <a:p>
            <a:pPr lvl="1"/>
            <a:r>
              <a:rPr lang="en-US" altLang="en-US" dirty="0"/>
              <a:t>$50 per share ($5,000 ÷ 100 shares)</a:t>
            </a:r>
          </a:p>
          <a:p>
            <a:r>
              <a:rPr lang="en-US" altLang="en-US" dirty="0"/>
              <a:t>On 3/1/2014, receives 100 more shares due to stock split</a:t>
            </a:r>
          </a:p>
          <a:p>
            <a:r>
              <a:rPr lang="en-US" altLang="en-US" dirty="0"/>
              <a:t>Total basis is still $5,000</a:t>
            </a:r>
          </a:p>
          <a:p>
            <a:pPr lvl="1"/>
            <a:r>
              <a:rPr lang="en-US" altLang="en-US" dirty="0"/>
              <a:t>Now $25 per share ($5,000 ÷ 200 shares)</a:t>
            </a:r>
          </a:p>
          <a:p>
            <a:r>
              <a:rPr lang="en-US" altLang="en-US" dirty="0"/>
              <a:t>Date acquired for all 200 shares is 7/1/2006</a:t>
            </a:r>
          </a:p>
        </p:txBody>
      </p:sp>
      <p:sp>
        <p:nvSpPr>
          <p:cNvPr id="6146" name="Rectangle 2"/>
          <p:cNvSpPr>
            <a:spLocks noGrp="1" noChangeArrowheads="1"/>
          </p:cNvSpPr>
          <p:nvPr>
            <p:ph type="title"/>
          </p:nvPr>
        </p:nvSpPr>
        <p:spPr/>
        <p:txBody>
          <a:bodyPr/>
          <a:lstStyle/>
          <a:p>
            <a:r>
              <a:rPr lang="en-US" altLang="en-US"/>
              <a:t>Stock Split Example</a:t>
            </a:r>
            <a:endParaRPr lang="en-US" altLang="en-US" dirty="0"/>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9699AE02-19CD-4F5E-9F55-8DDF79034E5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13621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24</a:t>
            </a:fld>
            <a:endParaRPr lang="en-US" altLang="en-US" dirty="0"/>
          </a:p>
        </p:txBody>
      </p:sp>
      <p:sp>
        <p:nvSpPr>
          <p:cNvPr id="80899" name="Rectangle 3"/>
          <p:cNvSpPr>
            <a:spLocks noGrp="1" noChangeArrowheads="1"/>
          </p:cNvSpPr>
          <p:nvPr>
            <p:ph sz="quarter" idx="12"/>
          </p:nvPr>
        </p:nvSpPr>
        <p:spPr/>
        <p:txBody>
          <a:bodyPr>
            <a:normAutofit/>
          </a:bodyPr>
          <a:lstStyle/>
          <a:p>
            <a:r>
              <a:rPr lang="en-US" altLang="en-US" dirty="0"/>
              <a:t>Shareholder receives dividend payment </a:t>
            </a:r>
          </a:p>
          <a:p>
            <a:r>
              <a:rPr lang="en-US" altLang="en-US" dirty="0"/>
              <a:t>Broker or fund reinvests in new shares (may be fractional amount)</a:t>
            </a:r>
          </a:p>
          <a:p>
            <a:r>
              <a:rPr lang="en-US" altLang="en-US" dirty="0"/>
              <a:t>Date acquired for new shares is dividend payment date</a:t>
            </a:r>
          </a:p>
          <a:p>
            <a:r>
              <a:rPr lang="en-US" altLang="en-US" dirty="0"/>
              <a:t>Basis in the shares depends on the method used, e.g. average cost for mutual shares</a:t>
            </a:r>
          </a:p>
        </p:txBody>
      </p:sp>
      <p:sp>
        <p:nvSpPr>
          <p:cNvPr id="6146" name="Rectangle 2"/>
          <p:cNvSpPr>
            <a:spLocks noGrp="1" noChangeArrowheads="1"/>
          </p:cNvSpPr>
          <p:nvPr>
            <p:ph type="title"/>
          </p:nvPr>
        </p:nvSpPr>
        <p:spPr/>
        <p:txBody>
          <a:bodyPr>
            <a:normAutofit/>
          </a:bodyPr>
          <a:lstStyle/>
          <a:p>
            <a:r>
              <a:rPr lang="en-US" altLang="en-US" dirty="0"/>
              <a:t>Dividend Reinvestment</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AEAFCDBB-EF17-4DE0-BEB5-B3F3043AA02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25019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25</a:t>
            </a:fld>
            <a:endParaRPr lang="en-US" altLang="en-US" dirty="0"/>
          </a:p>
        </p:txBody>
      </p:sp>
      <p:sp>
        <p:nvSpPr>
          <p:cNvPr id="27651" name="Rectangle 3"/>
          <p:cNvSpPr>
            <a:spLocks noGrp="1" noChangeArrowheads="1"/>
          </p:cNvSpPr>
          <p:nvPr>
            <p:ph sz="quarter" idx="12"/>
          </p:nvPr>
        </p:nvSpPr>
        <p:spPr/>
        <p:txBody>
          <a:bodyPr>
            <a:normAutofit/>
          </a:bodyPr>
          <a:lstStyle/>
          <a:p>
            <a:r>
              <a:rPr lang="en-US" altLang="en-US" dirty="0"/>
              <a:t>Taxpayer who paid $1,000 for 100 shares of XYZ stock received a 2 for 1 stock split</a:t>
            </a:r>
          </a:p>
          <a:p>
            <a:r>
              <a:rPr lang="en-US" altLang="en-US" dirty="0"/>
              <a:t>What is his adjusted basis per share in XYZ?</a:t>
            </a:r>
          </a:p>
          <a:p>
            <a:pPr marL="0" indent="-2381">
              <a:buNone/>
            </a:pPr>
            <a:r>
              <a:rPr lang="en-US" altLang="en-US" dirty="0"/>
              <a:t>			</a:t>
            </a:r>
            <a:r>
              <a:rPr lang="en-US" altLang="en-US" dirty="0">
                <a:solidFill>
                  <a:srgbClr val="0000FF"/>
                </a:solidFill>
              </a:rPr>
              <a:t>$5 per share</a:t>
            </a:r>
          </a:p>
        </p:txBody>
      </p:sp>
      <p:sp>
        <p:nvSpPr>
          <p:cNvPr id="31746" name="Rectangle 2"/>
          <p:cNvSpPr>
            <a:spLocks noGrp="1" noChangeArrowheads="1"/>
          </p:cNvSpPr>
          <p:nvPr>
            <p:ph type="title"/>
          </p:nvPr>
        </p:nvSpPr>
        <p:spPr/>
        <p:txBody>
          <a:bodyPr/>
          <a:lstStyle/>
          <a:p>
            <a:r>
              <a:rPr lang="en-US" altLang="en-US" dirty="0"/>
              <a:t>Capital Gains Quiz</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A378EA7E-2082-4E30-A6F3-8A7565F0CF4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91499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26</a:t>
            </a:fld>
            <a:endParaRPr lang="en-US" altLang="en-US" dirty="0"/>
          </a:p>
        </p:txBody>
      </p:sp>
      <p:sp>
        <p:nvSpPr>
          <p:cNvPr id="25603" name="Rectangle 3"/>
          <p:cNvSpPr>
            <a:spLocks noGrp="1" noChangeArrowheads="1"/>
          </p:cNvSpPr>
          <p:nvPr>
            <p:ph sz="quarter" idx="12"/>
          </p:nvPr>
        </p:nvSpPr>
        <p:spPr>
          <a:xfrm>
            <a:off x="959125" y="2178325"/>
            <a:ext cx="7315200" cy="3308075"/>
          </a:xfrm>
        </p:spPr>
        <p:txBody>
          <a:bodyPr>
            <a:normAutofit/>
          </a:bodyPr>
          <a:lstStyle/>
          <a:p>
            <a:pPr>
              <a:lnSpc>
                <a:spcPct val="110000"/>
              </a:lnSpc>
            </a:pPr>
            <a:r>
              <a:rPr lang="en-US" altLang="en-US" dirty="0"/>
              <a:t>Gain on inherited property </a:t>
            </a:r>
            <a:r>
              <a:rPr lang="en-US" altLang="en-US" b="1" dirty="0"/>
              <a:t>always</a:t>
            </a:r>
            <a:r>
              <a:rPr lang="en-US" altLang="en-US" dirty="0"/>
              <a:t> long term </a:t>
            </a:r>
          </a:p>
          <a:p>
            <a:pPr lvl="1">
              <a:lnSpc>
                <a:spcPct val="110000"/>
              </a:lnSpc>
            </a:pPr>
            <a:r>
              <a:rPr lang="en-US" altLang="en-US" dirty="0"/>
              <a:t>Use “Inherited – Long Term” in TaxSlayer Date Acquired </a:t>
            </a:r>
          </a:p>
          <a:p>
            <a:pPr>
              <a:lnSpc>
                <a:spcPct val="110000"/>
              </a:lnSpc>
            </a:pPr>
            <a:r>
              <a:rPr lang="en-US" altLang="en-US" dirty="0"/>
              <a:t>Basis of inherited property from decedent who died before or after 2010</a:t>
            </a:r>
          </a:p>
          <a:p>
            <a:pPr lvl="1">
              <a:lnSpc>
                <a:spcPct val="110000"/>
              </a:lnSpc>
            </a:pPr>
            <a:r>
              <a:rPr lang="en-US" altLang="en-US" dirty="0"/>
              <a:t>Fair Market Value (FMV) </a:t>
            </a:r>
          </a:p>
          <a:p>
            <a:pPr lvl="2">
              <a:lnSpc>
                <a:spcPct val="110000"/>
              </a:lnSpc>
            </a:pPr>
            <a:r>
              <a:rPr lang="en-US" altLang="en-US" dirty="0"/>
              <a:t>On date of death</a:t>
            </a:r>
            <a:r>
              <a:rPr lang="en-US" altLang="en-US" b="1" dirty="0"/>
              <a:t> or</a:t>
            </a:r>
          </a:p>
          <a:p>
            <a:pPr lvl="2">
              <a:lnSpc>
                <a:spcPct val="110000"/>
              </a:lnSpc>
            </a:pPr>
            <a:r>
              <a:rPr lang="en-US" altLang="en-US" dirty="0"/>
              <a:t>On alternate valuation date, if elected by estate</a:t>
            </a:r>
          </a:p>
          <a:p>
            <a:pPr lvl="1">
              <a:lnSpc>
                <a:spcPct val="110000"/>
              </a:lnSpc>
            </a:pPr>
            <a:r>
              <a:rPr lang="en-US" altLang="en-US" dirty="0"/>
              <a:t>Can be more or less than cost</a:t>
            </a:r>
          </a:p>
          <a:p>
            <a:pPr lvl="1">
              <a:lnSpc>
                <a:spcPct val="110000"/>
              </a:lnSpc>
            </a:pPr>
            <a:r>
              <a:rPr lang="en-US" altLang="en-US" b="1" dirty="0"/>
              <a:t>Taxpayer</a:t>
            </a:r>
            <a:r>
              <a:rPr lang="en-US" altLang="en-US" dirty="0"/>
              <a:t> must provide basis or refer to professional preparer</a:t>
            </a:r>
          </a:p>
        </p:txBody>
      </p:sp>
      <p:sp>
        <p:nvSpPr>
          <p:cNvPr id="5122" name="Rectangle 2"/>
          <p:cNvSpPr>
            <a:spLocks noGrp="1" noChangeArrowheads="1"/>
          </p:cNvSpPr>
          <p:nvPr>
            <p:ph type="title"/>
          </p:nvPr>
        </p:nvSpPr>
        <p:spPr>
          <a:xfrm>
            <a:off x="800102" y="878876"/>
            <a:ext cx="7474223" cy="857250"/>
          </a:xfrm>
        </p:spPr>
        <p:txBody>
          <a:bodyPr>
            <a:normAutofit/>
          </a:bodyPr>
          <a:lstStyle/>
          <a:p>
            <a:r>
              <a:rPr lang="en-US" altLang="en-US" dirty="0"/>
              <a:t>Basis of Inherited Property</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DD3DD3F0-71D3-4DE2-850F-E867CFAA761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77269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27</a:t>
            </a:fld>
            <a:endParaRPr lang="en-US" altLang="en-US" dirty="0"/>
          </a:p>
        </p:txBody>
      </p:sp>
      <p:sp>
        <p:nvSpPr>
          <p:cNvPr id="38915" name="Rectangle 3"/>
          <p:cNvSpPr>
            <a:spLocks noGrp="1" noChangeArrowheads="1"/>
          </p:cNvSpPr>
          <p:nvPr>
            <p:ph sz="quarter" idx="12"/>
          </p:nvPr>
        </p:nvSpPr>
        <p:spPr/>
        <p:txBody>
          <a:bodyPr>
            <a:normAutofit/>
          </a:bodyPr>
          <a:lstStyle/>
          <a:p>
            <a:r>
              <a:rPr lang="en-US" altLang="en-US" dirty="0"/>
              <a:t>Community property states (usually)</a:t>
            </a:r>
          </a:p>
          <a:p>
            <a:pPr lvl="1"/>
            <a:r>
              <a:rPr lang="en-US" altLang="en-US" dirty="0"/>
              <a:t>Basis of 100% of the property is based on the date-of-death value</a:t>
            </a:r>
          </a:p>
          <a:p>
            <a:r>
              <a:rPr lang="en-US" altLang="en-US" dirty="0"/>
              <a:t>Separate property states (usually)</a:t>
            </a:r>
          </a:p>
          <a:p>
            <a:pPr lvl="1"/>
            <a:r>
              <a:rPr lang="en-US" altLang="en-US" dirty="0"/>
              <a:t>Basis of the decedent’s interest is based on the date-of-death value</a:t>
            </a:r>
          </a:p>
          <a:p>
            <a:pPr lvl="1"/>
            <a:r>
              <a:rPr lang="en-US" altLang="en-US" dirty="0"/>
              <a:t>Basis of survivor’s interest unchanged</a:t>
            </a:r>
          </a:p>
          <a:p>
            <a:pPr>
              <a:buFont typeface="Wingdings" panose="05000000000000000000" pitchFamily="2" charset="2"/>
              <a:buChar char="Ø"/>
            </a:pPr>
            <a:r>
              <a:rPr lang="en-US" altLang="en-US" dirty="0"/>
              <a:t>Follow rules for your state</a:t>
            </a:r>
          </a:p>
        </p:txBody>
      </p:sp>
      <p:sp>
        <p:nvSpPr>
          <p:cNvPr id="5122" name="Rectangle 2"/>
          <p:cNvSpPr>
            <a:spLocks noGrp="1" noChangeArrowheads="1"/>
          </p:cNvSpPr>
          <p:nvPr>
            <p:ph type="title"/>
          </p:nvPr>
        </p:nvSpPr>
        <p:spPr/>
        <p:txBody>
          <a:bodyPr>
            <a:normAutofit/>
          </a:bodyPr>
          <a:lstStyle/>
          <a:p>
            <a:r>
              <a:rPr lang="en-US" altLang="en-US" dirty="0"/>
              <a:t>Basis of Inherited Property</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70B84AAF-40B1-443A-98E6-B48907C7ABE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47241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28</a:t>
            </a:fld>
            <a:endParaRPr lang="en-US" altLang="en-US" dirty="0"/>
          </a:p>
        </p:txBody>
      </p:sp>
      <p:sp>
        <p:nvSpPr>
          <p:cNvPr id="24579" name="Rectangle 3"/>
          <p:cNvSpPr>
            <a:spLocks noGrp="1" noChangeArrowheads="1"/>
          </p:cNvSpPr>
          <p:nvPr>
            <p:ph sz="quarter" idx="12"/>
          </p:nvPr>
        </p:nvSpPr>
        <p:spPr/>
        <p:txBody>
          <a:bodyPr>
            <a:normAutofit/>
          </a:bodyPr>
          <a:lstStyle/>
          <a:p>
            <a:r>
              <a:rPr lang="en-US" altLang="en-US" dirty="0"/>
              <a:t>Property received as gift</a:t>
            </a:r>
          </a:p>
          <a:p>
            <a:pPr lvl="1"/>
            <a:r>
              <a:rPr lang="en-US" altLang="en-US" dirty="0"/>
              <a:t>Must know basis in the hands of donor</a:t>
            </a:r>
          </a:p>
          <a:p>
            <a:pPr lvl="1"/>
            <a:r>
              <a:rPr lang="en-US" altLang="en-US" dirty="0"/>
              <a:t>Must know fair market value on day of gift</a:t>
            </a:r>
          </a:p>
          <a:p>
            <a:r>
              <a:rPr lang="en-US" altLang="en-US" dirty="0"/>
              <a:t>Option used depends on which is higher and whether computing gain or loss</a:t>
            </a:r>
          </a:p>
          <a:p>
            <a:pPr>
              <a:buFont typeface="Wingdings" panose="05000000000000000000" pitchFamily="2" charset="2"/>
              <a:buChar char="Ø"/>
            </a:pPr>
            <a:r>
              <a:rPr lang="en-US" altLang="en-US" b="1" dirty="0"/>
              <a:t>Taxpayer</a:t>
            </a:r>
            <a:r>
              <a:rPr lang="en-US" altLang="en-US" dirty="0"/>
              <a:t> must provide basis and date to use for acquisition or refer to professional preparer</a:t>
            </a:r>
          </a:p>
        </p:txBody>
      </p:sp>
      <p:sp>
        <p:nvSpPr>
          <p:cNvPr id="4098" name="Rectangle 2"/>
          <p:cNvSpPr>
            <a:spLocks noGrp="1" noChangeArrowheads="1"/>
          </p:cNvSpPr>
          <p:nvPr>
            <p:ph type="title"/>
          </p:nvPr>
        </p:nvSpPr>
        <p:spPr/>
        <p:txBody>
          <a:bodyPr/>
          <a:lstStyle/>
          <a:p>
            <a:r>
              <a:rPr lang="en-US" altLang="en-US" dirty="0"/>
              <a:t>Basis of Gifted Property</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020B70A1-7065-4456-9D96-6B351E1160B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08476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29</a:t>
            </a:fld>
            <a:endParaRPr lang="en-US" altLang="en-US" dirty="0"/>
          </a:p>
        </p:txBody>
      </p:sp>
      <p:sp>
        <p:nvSpPr>
          <p:cNvPr id="25603" name="Rectangle 3"/>
          <p:cNvSpPr>
            <a:spLocks noGrp="1" noChangeArrowheads="1"/>
          </p:cNvSpPr>
          <p:nvPr>
            <p:ph sz="quarter" idx="12"/>
          </p:nvPr>
        </p:nvSpPr>
        <p:spPr/>
        <p:txBody>
          <a:bodyPr>
            <a:normAutofit/>
          </a:bodyPr>
          <a:lstStyle/>
          <a:p>
            <a:r>
              <a:rPr lang="en-US" altLang="en-US" dirty="0"/>
              <a:t>Decedent died in 2010</a:t>
            </a:r>
          </a:p>
          <a:p>
            <a:pPr lvl="1"/>
            <a:r>
              <a:rPr lang="en-US" altLang="en-US" dirty="0"/>
              <a:t>Usually fair market value on date of death </a:t>
            </a:r>
          </a:p>
          <a:p>
            <a:pPr lvl="2"/>
            <a:r>
              <a:rPr lang="en-US" altLang="en-US" dirty="0"/>
              <a:t>In scope if no estate tax return filed</a:t>
            </a:r>
          </a:p>
          <a:p>
            <a:pPr lvl="1"/>
            <a:r>
              <a:rPr lang="en-US" altLang="en-US" dirty="0"/>
              <a:t>Special election by estate</a:t>
            </a:r>
          </a:p>
          <a:p>
            <a:pPr lvl="2"/>
            <a:r>
              <a:rPr lang="en-US" altLang="en-US" dirty="0"/>
              <a:t>In-scope if basis provided on Form 8939 (received from estate)</a:t>
            </a:r>
          </a:p>
          <a:p>
            <a:pPr lvl="2"/>
            <a:r>
              <a:rPr lang="en-US" altLang="en-US" dirty="0"/>
              <a:t>Purchase date is same as decedent’s purchase date (shown on Form 8939) – all long term now</a:t>
            </a:r>
          </a:p>
        </p:txBody>
      </p:sp>
      <p:sp>
        <p:nvSpPr>
          <p:cNvPr id="5122" name="Rectangle 2"/>
          <p:cNvSpPr>
            <a:spLocks noGrp="1" noChangeArrowheads="1"/>
          </p:cNvSpPr>
          <p:nvPr>
            <p:ph type="title"/>
          </p:nvPr>
        </p:nvSpPr>
        <p:spPr/>
        <p:txBody>
          <a:bodyPr>
            <a:normAutofit/>
          </a:bodyPr>
          <a:lstStyle/>
          <a:p>
            <a:r>
              <a:rPr lang="en-US" altLang="en-US" dirty="0"/>
              <a:t>Basis of 2010 Inherited Property</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58B7AE82-DC4A-4337-90A5-D3DF59F1BBD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6114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a:t>
            </a:fld>
            <a:endParaRPr lang="en-US" altLang="en-US" dirty="0"/>
          </a:p>
        </p:txBody>
      </p:sp>
      <p:sp>
        <p:nvSpPr>
          <p:cNvPr id="12291" name="Content Placeholder 6"/>
          <p:cNvSpPr>
            <a:spLocks noGrp="1"/>
          </p:cNvSpPr>
          <p:nvPr>
            <p:ph sz="quarter" idx="12"/>
          </p:nvPr>
        </p:nvSpPr>
        <p:spPr/>
        <p:txBody>
          <a:bodyPr>
            <a:normAutofit/>
          </a:bodyPr>
          <a:lstStyle/>
          <a:p>
            <a:r>
              <a:rPr lang="en-US" altLang="en-US" dirty="0"/>
              <a:t>Form 1040, Form 8949 and Schedule D report capital gains and/or losses on sale of assets</a:t>
            </a:r>
          </a:p>
          <a:p>
            <a:pPr lvl="1"/>
            <a:r>
              <a:rPr lang="en-US" altLang="en-US" dirty="0"/>
              <a:t>Asset’s holding period</a:t>
            </a:r>
          </a:p>
          <a:p>
            <a:pPr lvl="1"/>
            <a:r>
              <a:rPr lang="en-US" altLang="en-US" dirty="0"/>
              <a:t>Adjusted basis</a:t>
            </a:r>
          </a:p>
          <a:p>
            <a:pPr lvl="1"/>
            <a:r>
              <a:rPr lang="en-US" altLang="en-US" dirty="0"/>
              <a:t>Net short-term and long-term capital gains or losses</a:t>
            </a:r>
          </a:p>
          <a:p>
            <a:pPr lvl="1"/>
            <a:r>
              <a:rPr lang="en-US" altLang="en-US" dirty="0"/>
              <a:t>Taxable gain or deductible loss</a:t>
            </a:r>
          </a:p>
          <a:p>
            <a:pPr lvl="1"/>
            <a:r>
              <a:rPr lang="en-US" altLang="en-US" dirty="0"/>
              <a:t>Amount of any capital loss carryover</a:t>
            </a:r>
          </a:p>
        </p:txBody>
      </p:sp>
      <p:sp>
        <p:nvSpPr>
          <p:cNvPr id="2" name="Title 1"/>
          <p:cNvSpPr>
            <a:spLocks noGrp="1"/>
          </p:cNvSpPr>
          <p:nvPr>
            <p:ph type="title"/>
          </p:nvPr>
        </p:nvSpPr>
        <p:spPr/>
        <p:txBody>
          <a:bodyPr/>
          <a:lstStyle/>
          <a:p>
            <a:r>
              <a:rPr lang="en-US" dirty="0"/>
              <a:t>Introduction</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CB4A9B9B-8BF5-4D48-9A65-D1A52CCFC5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21771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30</a:t>
            </a:fld>
            <a:endParaRPr lang="en-US" altLang="en-US" dirty="0"/>
          </a:p>
        </p:txBody>
      </p:sp>
      <p:sp>
        <p:nvSpPr>
          <p:cNvPr id="3075" name="Rectangle 3"/>
          <p:cNvSpPr>
            <a:spLocks noGrp="1" noChangeArrowheads="1"/>
          </p:cNvSpPr>
          <p:nvPr>
            <p:ph sz="quarter" idx="12"/>
          </p:nvPr>
        </p:nvSpPr>
        <p:spPr/>
        <p:txBody>
          <a:bodyPr>
            <a:normAutofit/>
          </a:bodyPr>
          <a:lstStyle/>
          <a:p>
            <a:r>
              <a:rPr lang="en-US" altLang="en-US" dirty="0"/>
              <a:t>When bought and when sold determines holding period</a:t>
            </a:r>
          </a:p>
          <a:p>
            <a:r>
              <a:rPr lang="en-US" altLang="en-US" dirty="0"/>
              <a:t>Use “trade date” for securities</a:t>
            </a:r>
          </a:p>
          <a:p>
            <a:pPr lvl="1"/>
            <a:r>
              <a:rPr lang="en-US" altLang="en-US" dirty="0"/>
              <a:t>Settlement date will be later</a:t>
            </a:r>
          </a:p>
          <a:p>
            <a:r>
              <a:rPr lang="en-US" altLang="en-US" dirty="0"/>
              <a:t>Difference between buy date and sell date is the “holding period”</a:t>
            </a:r>
          </a:p>
          <a:p>
            <a:pPr>
              <a:buFont typeface="Wingdings" panose="05000000000000000000" pitchFamily="2" charset="2"/>
              <a:buChar char="Ø"/>
            </a:pPr>
            <a:r>
              <a:rPr lang="en-US" altLang="en-US" dirty="0"/>
              <a:t>Enter dates – TaxSlayer will properly compute long or short term (can also use alternate acquisition dropdown)</a:t>
            </a:r>
          </a:p>
        </p:txBody>
      </p:sp>
      <p:sp>
        <p:nvSpPr>
          <p:cNvPr id="3074" name="Rectangle 2"/>
          <p:cNvSpPr>
            <a:spLocks noGrp="1" noChangeArrowheads="1"/>
          </p:cNvSpPr>
          <p:nvPr>
            <p:ph type="title"/>
          </p:nvPr>
        </p:nvSpPr>
        <p:spPr/>
        <p:txBody>
          <a:bodyPr/>
          <a:lstStyle/>
          <a:p>
            <a:r>
              <a:rPr lang="en-US" altLang="en-US" dirty="0"/>
              <a:t>Holding Period</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99981262-B10F-4F4D-B7D3-1748EB0A6E6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0082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31</a:t>
            </a:fld>
            <a:endParaRPr lang="en-US" altLang="en-US" dirty="0"/>
          </a:p>
        </p:txBody>
      </p:sp>
      <p:sp>
        <p:nvSpPr>
          <p:cNvPr id="3075" name="Rectangle 3"/>
          <p:cNvSpPr>
            <a:spLocks noGrp="1" noChangeArrowheads="1"/>
          </p:cNvSpPr>
          <p:nvPr>
            <p:ph sz="quarter" idx="12"/>
          </p:nvPr>
        </p:nvSpPr>
        <p:spPr/>
        <p:txBody>
          <a:bodyPr>
            <a:normAutofit/>
          </a:bodyPr>
          <a:lstStyle/>
          <a:p>
            <a:r>
              <a:rPr lang="en-US" altLang="en-US" dirty="0"/>
              <a:t>Buy 6/1/18 and sell 6/1/19: short or long term?</a:t>
            </a:r>
          </a:p>
          <a:p>
            <a:pPr lvl="1"/>
            <a:r>
              <a:rPr lang="en-US" altLang="en-US" dirty="0">
                <a:solidFill>
                  <a:srgbClr val="0000FF"/>
                </a:solidFill>
              </a:rPr>
              <a:t>Short term (1 year)</a:t>
            </a:r>
          </a:p>
          <a:p>
            <a:r>
              <a:rPr lang="en-US" altLang="en-US" dirty="0"/>
              <a:t>Buy 6/1/18 and sell 6/2/19: short or long term?</a:t>
            </a:r>
          </a:p>
          <a:p>
            <a:pPr lvl="1"/>
            <a:r>
              <a:rPr lang="en-US" altLang="en-US" dirty="0">
                <a:solidFill>
                  <a:srgbClr val="0000FF"/>
                </a:solidFill>
              </a:rPr>
              <a:t>Long term (1 year + 1 day</a:t>
            </a:r>
            <a:r>
              <a:rPr lang="en-US" altLang="en-US" dirty="0"/>
              <a:t>)</a:t>
            </a:r>
          </a:p>
          <a:p>
            <a:r>
              <a:rPr lang="en-US" altLang="en-US" dirty="0"/>
              <a:t>Sell 6/1/19 and buy 9/2/19 (short sale): short or long term?</a:t>
            </a:r>
          </a:p>
          <a:p>
            <a:pPr lvl="1"/>
            <a:r>
              <a:rPr lang="en-US" altLang="en-US" dirty="0">
                <a:solidFill>
                  <a:srgbClr val="0000FF"/>
                </a:solidFill>
              </a:rPr>
              <a:t>Indicate short term sale in TaxSlayer</a:t>
            </a:r>
          </a:p>
        </p:txBody>
      </p:sp>
      <p:sp>
        <p:nvSpPr>
          <p:cNvPr id="3074" name="Rectangle 2"/>
          <p:cNvSpPr>
            <a:spLocks noGrp="1" noChangeArrowheads="1"/>
          </p:cNvSpPr>
          <p:nvPr>
            <p:ph type="title"/>
          </p:nvPr>
        </p:nvSpPr>
        <p:spPr/>
        <p:txBody>
          <a:bodyPr/>
          <a:lstStyle/>
          <a:p>
            <a:r>
              <a:rPr lang="en-US" altLang="en-US" dirty="0"/>
              <a:t>Holding Period Quiz</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796BDC30-1CC0-463F-A6B4-A42794CEF9A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49680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32</a:t>
            </a:fld>
            <a:endParaRPr lang="en-US" altLang="en-US" dirty="0"/>
          </a:p>
        </p:txBody>
      </p:sp>
      <p:sp>
        <p:nvSpPr>
          <p:cNvPr id="29699" name="Content Placeholder 2"/>
          <p:cNvSpPr>
            <a:spLocks noGrp="1"/>
          </p:cNvSpPr>
          <p:nvPr>
            <p:ph sz="quarter" idx="12"/>
          </p:nvPr>
        </p:nvSpPr>
        <p:spPr/>
        <p:txBody>
          <a:bodyPr>
            <a:normAutofit/>
          </a:bodyPr>
          <a:lstStyle/>
          <a:p>
            <a:r>
              <a:rPr lang="en-US" altLang="en-US" dirty="0"/>
              <a:t>Sales price reported as </a:t>
            </a:r>
          </a:p>
          <a:p>
            <a:pPr lvl="1"/>
            <a:r>
              <a:rPr lang="en-US" altLang="en-US" dirty="0"/>
              <a:t>Gross proceeds (sales price)</a:t>
            </a:r>
            <a:endParaRPr lang="en-US" altLang="en-US" b="1" dirty="0">
              <a:solidFill>
                <a:srgbClr val="0000FF"/>
              </a:solidFill>
            </a:endParaRPr>
          </a:p>
          <a:p>
            <a:pPr lvl="2"/>
            <a:r>
              <a:rPr lang="en-US" altLang="en-US" dirty="0"/>
              <a:t>Not reduced for expenses of sale </a:t>
            </a:r>
          </a:p>
          <a:p>
            <a:pPr lvl="1">
              <a:buNone/>
            </a:pPr>
            <a:r>
              <a:rPr lang="en-US" altLang="en-US" b="1" dirty="0">
                <a:solidFill>
                  <a:srgbClr val="000000"/>
                </a:solidFill>
              </a:rPr>
              <a:t>Or</a:t>
            </a:r>
            <a:endParaRPr lang="en-US" altLang="en-US" dirty="0">
              <a:solidFill>
                <a:srgbClr val="000000"/>
              </a:solidFill>
            </a:endParaRPr>
          </a:p>
          <a:p>
            <a:pPr lvl="1"/>
            <a:r>
              <a:rPr lang="en-US" altLang="en-US" dirty="0"/>
              <a:t>Net proceeds</a:t>
            </a:r>
          </a:p>
          <a:p>
            <a:pPr lvl="2"/>
            <a:r>
              <a:rPr lang="en-US" altLang="en-US" dirty="0"/>
              <a:t>Already reduced for expenses of sale</a:t>
            </a:r>
          </a:p>
          <a:p>
            <a:r>
              <a:rPr lang="en-US" altLang="en-US" dirty="0"/>
              <a:t>Brokers must use net proceeds</a:t>
            </a:r>
          </a:p>
          <a:p>
            <a:pPr lvl="1"/>
            <a:r>
              <a:rPr lang="en-US" altLang="en-US" dirty="0"/>
              <a:t>Form 1099-B confirms method used			   </a:t>
            </a:r>
          </a:p>
        </p:txBody>
      </p:sp>
      <p:sp>
        <p:nvSpPr>
          <p:cNvPr id="2" name="Title 1"/>
          <p:cNvSpPr>
            <a:spLocks noGrp="1"/>
          </p:cNvSpPr>
          <p:nvPr>
            <p:ph type="title"/>
          </p:nvPr>
        </p:nvSpPr>
        <p:spPr/>
        <p:txBody>
          <a:bodyPr/>
          <a:lstStyle/>
          <a:p>
            <a:r>
              <a:rPr lang="en-US" dirty="0"/>
              <a:t>Sales Price</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2D2FEF69-446B-4A85-8F97-724F590D5E3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4086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33</a:t>
            </a:fld>
            <a:endParaRPr lang="en-US" altLang="en-US" dirty="0"/>
          </a:p>
        </p:txBody>
      </p:sp>
      <p:sp>
        <p:nvSpPr>
          <p:cNvPr id="57348" name="Content Placeholder 2"/>
          <p:cNvSpPr>
            <a:spLocks noGrp="1"/>
          </p:cNvSpPr>
          <p:nvPr>
            <p:ph sz="quarter" idx="12"/>
          </p:nvPr>
        </p:nvSpPr>
        <p:spPr>
          <a:xfrm>
            <a:off x="959125" y="2178325"/>
            <a:ext cx="7315200" cy="3250925"/>
          </a:xfrm>
        </p:spPr>
        <p:txBody>
          <a:bodyPr>
            <a:normAutofit/>
          </a:bodyPr>
          <a:lstStyle/>
          <a:p>
            <a:r>
              <a:rPr lang="en-US" altLang="en-US" dirty="0"/>
              <a:t>Format varies by brokerage firm</a:t>
            </a:r>
            <a:br>
              <a:rPr lang="en-US" altLang="en-US" dirty="0"/>
            </a:br>
            <a:endParaRPr lang="en-US" altLang="en-US" dirty="0"/>
          </a:p>
          <a:p>
            <a:endParaRPr lang="en-US" altLang="en-US" dirty="0"/>
          </a:p>
          <a:p>
            <a:endParaRPr lang="en-US" altLang="en-US" dirty="0"/>
          </a:p>
          <a:p>
            <a:pPr lvl="1"/>
            <a:endParaRPr lang="en-US" altLang="en-US" sz="2750" dirty="0"/>
          </a:p>
          <a:p>
            <a:pPr lvl="1"/>
            <a:endParaRPr lang="en-US" altLang="en-US" sz="2750" dirty="0"/>
          </a:p>
          <a:p>
            <a:r>
              <a:rPr lang="en-US" altLang="en-US" dirty="0"/>
              <a:t>Brokers may subtotal transactions based on “1099” code</a:t>
            </a:r>
          </a:p>
        </p:txBody>
      </p:sp>
      <p:sp>
        <p:nvSpPr>
          <p:cNvPr id="2" name="Title 1"/>
          <p:cNvSpPr>
            <a:spLocks noGrp="1"/>
          </p:cNvSpPr>
          <p:nvPr>
            <p:ph type="title"/>
          </p:nvPr>
        </p:nvSpPr>
        <p:spPr/>
        <p:txBody>
          <a:bodyPr/>
          <a:lstStyle/>
          <a:p>
            <a:r>
              <a:rPr lang="en-US" dirty="0"/>
              <a:t>Sample Brokerage Form 1099-B</a:t>
            </a:r>
          </a:p>
        </p:txBody>
      </p:sp>
      <p:grpSp>
        <p:nvGrpSpPr>
          <p:cNvPr id="3" name="Group 2"/>
          <p:cNvGrpSpPr/>
          <p:nvPr/>
        </p:nvGrpSpPr>
        <p:grpSpPr>
          <a:xfrm>
            <a:off x="1457325" y="2514603"/>
            <a:ext cx="6429375" cy="2285998"/>
            <a:chOff x="1943100" y="2133603"/>
            <a:chExt cx="8305800" cy="2614613"/>
          </a:xfrm>
        </p:grpSpPr>
        <p:pic>
          <p:nvPicPr>
            <p:cNvPr id="56322" name="Picture 8"/>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943100" y="2133603"/>
              <a:ext cx="8305800" cy="2614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4542066" y="2614616"/>
              <a:ext cx="2228850" cy="20478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1350" dirty="0">
                <a:solidFill>
                  <a:srgbClr val="FFFFFF"/>
                </a:solidFill>
                <a:latin typeface="Calibri" panose="020F0502020204030204" pitchFamily="34" charset="0"/>
                <a:cs typeface="Calibri" panose="020F0502020204030204" pitchFamily="34" charset="0"/>
              </a:endParaRPr>
            </a:p>
          </p:txBody>
        </p:sp>
        <p:sp>
          <p:nvSpPr>
            <p:cNvPr id="18" name="Oval 17"/>
            <p:cNvSpPr/>
            <p:nvPr/>
          </p:nvSpPr>
          <p:spPr>
            <a:xfrm>
              <a:off x="3777344" y="2797631"/>
              <a:ext cx="533400" cy="280987"/>
            </a:xfrm>
            <a:prstGeom prst="ellipse">
              <a:avLst/>
            </a:prstGeom>
            <a:no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1350" dirty="0">
                <a:solidFill>
                  <a:srgbClr val="FFFFFF"/>
                </a:solidFill>
                <a:latin typeface="Calibri" panose="020F0502020204030204" pitchFamily="34" charset="0"/>
                <a:cs typeface="Calibri" panose="020F0502020204030204" pitchFamily="34" charset="0"/>
              </a:endParaRPr>
            </a:p>
          </p:txBody>
        </p:sp>
      </p:grpSp>
      <p:cxnSp>
        <p:nvCxnSpPr>
          <p:cNvPr id="12" name="Straight Arrow Connector 11"/>
          <p:cNvCxnSpPr/>
          <p:nvPr/>
        </p:nvCxnSpPr>
        <p:spPr>
          <a:xfrm rot="10800000">
            <a:off x="3371850" y="3257550"/>
            <a:ext cx="2971800" cy="1543050"/>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4" name="Footer Placeholder 13"/>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5" name="Date Placeholder 4">
            <a:extLst>
              <a:ext uri="{FF2B5EF4-FFF2-40B4-BE49-F238E27FC236}">
                <a16:creationId xmlns:a16="http://schemas.microsoft.com/office/drawing/2014/main" id="{C055502D-FC56-4368-9398-86F29B90C0F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70282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34</a:t>
            </a:fld>
            <a:endParaRPr lang="en-US" altLang="en-US" dirty="0"/>
          </a:p>
        </p:txBody>
      </p:sp>
      <p:sp>
        <p:nvSpPr>
          <p:cNvPr id="54275" name="Content Placeholder 2"/>
          <p:cNvSpPr>
            <a:spLocks noGrp="1"/>
          </p:cNvSpPr>
          <p:nvPr>
            <p:ph sz="quarter" idx="12"/>
          </p:nvPr>
        </p:nvSpPr>
        <p:spPr>
          <a:xfrm>
            <a:off x="959125" y="2178325"/>
            <a:ext cx="6870425" cy="3017520"/>
          </a:xfrm>
        </p:spPr>
        <p:txBody>
          <a:bodyPr>
            <a:normAutofit/>
          </a:bodyPr>
          <a:lstStyle/>
          <a:p>
            <a:pPr>
              <a:lnSpc>
                <a:spcPct val="110000"/>
              </a:lnSpc>
            </a:pPr>
            <a:r>
              <a:rPr lang="en-US" dirty="0"/>
              <a:t>Brokerage statement divides transactions into four categories:</a:t>
            </a:r>
          </a:p>
          <a:p>
            <a:pPr lvl="1">
              <a:lnSpc>
                <a:spcPct val="110000"/>
              </a:lnSpc>
            </a:pPr>
            <a:r>
              <a:rPr lang="en-US" b="1" dirty="0"/>
              <a:t>Short</a:t>
            </a:r>
            <a:r>
              <a:rPr lang="en-US" dirty="0"/>
              <a:t> term transactions with basis </a:t>
            </a:r>
            <a:r>
              <a:rPr lang="en-US" b="1" dirty="0"/>
              <a:t>reported</a:t>
            </a:r>
            <a:r>
              <a:rPr lang="en-US" dirty="0"/>
              <a:t> to the IRS - categorized as “Box A”</a:t>
            </a:r>
          </a:p>
          <a:p>
            <a:pPr lvl="1">
              <a:lnSpc>
                <a:spcPct val="110000"/>
              </a:lnSpc>
            </a:pPr>
            <a:r>
              <a:rPr lang="en-US" b="1" dirty="0"/>
              <a:t>Short</a:t>
            </a:r>
            <a:r>
              <a:rPr lang="en-US" dirty="0"/>
              <a:t> term transactions with basis </a:t>
            </a:r>
            <a:r>
              <a:rPr lang="en-US" b="1" dirty="0"/>
              <a:t>not</a:t>
            </a:r>
            <a:r>
              <a:rPr lang="en-US" dirty="0"/>
              <a:t> </a:t>
            </a:r>
            <a:r>
              <a:rPr lang="en-US" b="1" dirty="0"/>
              <a:t>reported</a:t>
            </a:r>
            <a:r>
              <a:rPr lang="en-US" dirty="0"/>
              <a:t> to the IRS - categorized as “Box B”</a:t>
            </a:r>
          </a:p>
          <a:p>
            <a:pPr lvl="1">
              <a:lnSpc>
                <a:spcPct val="110000"/>
              </a:lnSpc>
            </a:pPr>
            <a:r>
              <a:rPr lang="en-US" b="1" dirty="0"/>
              <a:t>Long</a:t>
            </a:r>
            <a:r>
              <a:rPr lang="en-US" dirty="0"/>
              <a:t> term transactions with basis </a:t>
            </a:r>
            <a:r>
              <a:rPr lang="en-US" b="1" dirty="0"/>
              <a:t>reported</a:t>
            </a:r>
            <a:r>
              <a:rPr lang="en-US" dirty="0"/>
              <a:t> to the IRS - categorized as “Box D”</a:t>
            </a:r>
          </a:p>
          <a:p>
            <a:pPr lvl="1">
              <a:lnSpc>
                <a:spcPct val="110000"/>
              </a:lnSpc>
            </a:pPr>
            <a:r>
              <a:rPr lang="en-US" b="1" dirty="0"/>
              <a:t>Long</a:t>
            </a:r>
            <a:r>
              <a:rPr lang="en-US" dirty="0"/>
              <a:t> term transactions with basis </a:t>
            </a:r>
            <a:r>
              <a:rPr lang="en-US" b="1" dirty="0"/>
              <a:t>not</a:t>
            </a:r>
            <a:r>
              <a:rPr lang="en-US" dirty="0"/>
              <a:t> </a:t>
            </a:r>
            <a:r>
              <a:rPr lang="en-US" b="1" dirty="0"/>
              <a:t>reported</a:t>
            </a:r>
            <a:r>
              <a:rPr lang="en-US" dirty="0"/>
              <a:t> to the IRS - categorized as “Box E”</a:t>
            </a:r>
          </a:p>
        </p:txBody>
      </p:sp>
      <p:sp>
        <p:nvSpPr>
          <p:cNvPr id="2" name="Title 1"/>
          <p:cNvSpPr>
            <a:spLocks noGrp="1"/>
          </p:cNvSpPr>
          <p:nvPr>
            <p:ph type="title"/>
          </p:nvPr>
        </p:nvSpPr>
        <p:spPr/>
        <p:txBody>
          <a:bodyPr>
            <a:normAutofit/>
          </a:bodyPr>
          <a:lstStyle/>
          <a:p>
            <a:r>
              <a:rPr lang="en-US" altLang="en-US" dirty="0"/>
              <a:t>Summarizing Brokerage Transactions</a:t>
            </a:r>
          </a:p>
        </p:txBody>
      </p:sp>
      <p:sp>
        <p:nvSpPr>
          <p:cNvPr id="6" name="Rectangle 5"/>
          <p:cNvSpPr/>
          <p:nvPr/>
        </p:nvSpPr>
        <p:spPr>
          <a:xfrm>
            <a:off x="7086600" y="1736127"/>
            <a:ext cx="1543050" cy="32127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4012 Tab D</a:t>
            </a:r>
          </a:p>
        </p:txBody>
      </p:sp>
      <p:sp>
        <p:nvSpPr>
          <p:cNvPr id="7" name="Footer Placeholder 6"/>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586926B6-F175-4FF3-84A9-177BF25C2E5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07121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35</a:t>
            </a:fld>
            <a:endParaRPr lang="en-US" altLang="en-US" dirty="0"/>
          </a:p>
        </p:txBody>
      </p:sp>
      <p:sp>
        <p:nvSpPr>
          <p:cNvPr id="54275" name="Content Placeholder 2"/>
          <p:cNvSpPr>
            <a:spLocks noGrp="1"/>
          </p:cNvSpPr>
          <p:nvPr>
            <p:ph sz="quarter" idx="12"/>
          </p:nvPr>
        </p:nvSpPr>
        <p:spPr>
          <a:xfrm>
            <a:off x="959125" y="2178325"/>
            <a:ext cx="6870425" cy="3017520"/>
          </a:xfrm>
        </p:spPr>
        <p:txBody>
          <a:bodyPr>
            <a:normAutofit/>
          </a:bodyPr>
          <a:lstStyle/>
          <a:p>
            <a:pPr>
              <a:lnSpc>
                <a:spcPct val="110000"/>
              </a:lnSpc>
            </a:pPr>
            <a:r>
              <a:rPr lang="en-US" b="1" dirty="0"/>
              <a:t>TaxSlayer</a:t>
            </a:r>
            <a:r>
              <a:rPr lang="en-US" dirty="0"/>
              <a:t> divides transactions into three cost basis types:</a:t>
            </a:r>
          </a:p>
          <a:p>
            <a:pPr lvl="1">
              <a:lnSpc>
                <a:spcPct val="110000"/>
              </a:lnSpc>
            </a:pPr>
            <a:r>
              <a:rPr lang="en-US" dirty="0"/>
              <a:t>Box 3 Cost basis reported to the IRS</a:t>
            </a:r>
          </a:p>
          <a:p>
            <a:pPr lvl="1">
              <a:lnSpc>
                <a:spcPct val="110000"/>
              </a:lnSpc>
            </a:pPr>
            <a:r>
              <a:rPr lang="en-US" dirty="0"/>
              <a:t>Box 3 Cost basis not reported to the IRS  </a:t>
            </a:r>
          </a:p>
          <a:p>
            <a:pPr lvl="1">
              <a:lnSpc>
                <a:spcPct val="110000"/>
              </a:lnSpc>
            </a:pPr>
            <a:r>
              <a:rPr lang="en-US" dirty="0"/>
              <a:t>Did not receive Form 1099-B</a:t>
            </a:r>
          </a:p>
        </p:txBody>
      </p:sp>
      <p:sp>
        <p:nvSpPr>
          <p:cNvPr id="2" name="Title 1"/>
          <p:cNvSpPr>
            <a:spLocks noGrp="1"/>
          </p:cNvSpPr>
          <p:nvPr>
            <p:ph type="title"/>
          </p:nvPr>
        </p:nvSpPr>
        <p:spPr/>
        <p:txBody>
          <a:bodyPr>
            <a:normAutofit/>
          </a:bodyPr>
          <a:lstStyle/>
          <a:p>
            <a:r>
              <a:rPr lang="en-US" altLang="en-US" dirty="0"/>
              <a:t>Summarizing Brokerage Transactions cont.</a:t>
            </a:r>
          </a:p>
        </p:txBody>
      </p:sp>
      <p:sp>
        <p:nvSpPr>
          <p:cNvPr id="7" name="Footer Placeholder 6"/>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65AFE314-CF10-40B9-83FD-93CA56E6246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3297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36</a:t>
            </a:fld>
            <a:endParaRPr lang="en-US" altLang="en-US" dirty="0"/>
          </a:p>
        </p:txBody>
      </p:sp>
      <p:sp>
        <p:nvSpPr>
          <p:cNvPr id="87043" name="Content Placeholder 2"/>
          <p:cNvSpPr>
            <a:spLocks noGrp="1"/>
          </p:cNvSpPr>
          <p:nvPr>
            <p:ph sz="quarter" idx="12"/>
          </p:nvPr>
        </p:nvSpPr>
        <p:spPr/>
        <p:txBody>
          <a:bodyPr>
            <a:normAutofit/>
          </a:bodyPr>
          <a:lstStyle/>
          <a:p>
            <a:r>
              <a:rPr lang="en-US" altLang="en-US" dirty="0"/>
              <a:t>Enter totals from statement by box grouping (A/D/E) </a:t>
            </a:r>
          </a:p>
          <a:p>
            <a:pPr lvl="1"/>
            <a:r>
              <a:rPr lang="en-US" altLang="en-US" dirty="0"/>
              <a:t>Can use “alternate date” for buy date option</a:t>
            </a:r>
          </a:p>
          <a:p>
            <a:pPr lvl="1"/>
            <a:r>
              <a:rPr lang="en-US" altLang="en-US" dirty="0"/>
              <a:t>Select short term or long term</a:t>
            </a:r>
          </a:p>
          <a:p>
            <a:r>
              <a:rPr lang="en-US" altLang="en-US" dirty="0"/>
              <a:t>Enter a sale date (can use 12/31 or a date shown on the  statement for any transaction)</a:t>
            </a:r>
          </a:p>
          <a:p>
            <a:r>
              <a:rPr lang="en-US" altLang="en-US" dirty="0"/>
              <a:t>Enter amounts as shown on broker’s statement</a:t>
            </a:r>
          </a:p>
          <a:p>
            <a:pPr lvl="1"/>
            <a:r>
              <a:rPr lang="en-US" altLang="en-US" dirty="0"/>
              <a:t>Totals for that grouping (sales price, cost)</a:t>
            </a:r>
          </a:p>
          <a:p>
            <a:pPr lvl="1"/>
            <a:r>
              <a:rPr lang="en-US" altLang="en-US" dirty="0"/>
              <a:t>Total adjustment amount with applicable adjustment code(s)</a:t>
            </a:r>
          </a:p>
        </p:txBody>
      </p:sp>
      <p:sp>
        <p:nvSpPr>
          <p:cNvPr id="2" name="Title 1"/>
          <p:cNvSpPr>
            <a:spLocks noGrp="1"/>
          </p:cNvSpPr>
          <p:nvPr>
            <p:ph type="title"/>
          </p:nvPr>
        </p:nvSpPr>
        <p:spPr>
          <a:xfrm>
            <a:off x="800101" y="878876"/>
            <a:ext cx="8172449" cy="857250"/>
          </a:xfrm>
        </p:spPr>
        <p:txBody>
          <a:bodyPr>
            <a:normAutofit/>
          </a:bodyPr>
          <a:lstStyle/>
          <a:p>
            <a:r>
              <a:rPr lang="en-US" altLang="en-US" dirty="0"/>
              <a:t>Summarizing Brokerage Transactions cont.</a:t>
            </a:r>
            <a:endParaRPr lang="en-US" dirty="0"/>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CB3C7A5D-782D-4A12-AE8D-3DE05E6F5C2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05744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37</a:t>
            </a:fld>
            <a:endParaRPr lang="en-US" altLang="en-US" dirty="0"/>
          </a:p>
        </p:txBody>
      </p:sp>
      <p:sp>
        <p:nvSpPr>
          <p:cNvPr id="3" name="Content Placeholder 2"/>
          <p:cNvSpPr>
            <a:spLocks noGrp="1"/>
          </p:cNvSpPr>
          <p:nvPr>
            <p:ph sz="quarter" idx="12"/>
          </p:nvPr>
        </p:nvSpPr>
        <p:spPr/>
        <p:txBody>
          <a:bodyPr>
            <a:normAutofit/>
          </a:bodyPr>
          <a:lstStyle/>
          <a:p>
            <a:r>
              <a:rPr lang="en-US" dirty="0"/>
              <a:t>Enter code M to report summary transactions</a:t>
            </a:r>
          </a:p>
          <a:p>
            <a:pPr lvl="1"/>
            <a:r>
              <a:rPr lang="en-US" dirty="0"/>
              <a:t>Code M generates Form 8453 , but</a:t>
            </a:r>
          </a:p>
          <a:p>
            <a:pPr lvl="1"/>
            <a:r>
              <a:rPr lang="en-US" dirty="0"/>
              <a:t>Do not mail Form 8453 to IRS</a:t>
            </a:r>
          </a:p>
          <a:p>
            <a:r>
              <a:rPr lang="en-US" dirty="0"/>
              <a:t>Taxpayer keeps copy of brokerage statements and Form 8453 with return if requested by IRS</a:t>
            </a:r>
          </a:p>
          <a:p>
            <a:pPr lvl="1"/>
            <a:r>
              <a:rPr lang="en-US" b="1" dirty="0"/>
              <a:t>Only</a:t>
            </a:r>
            <a:r>
              <a:rPr lang="en-US" dirty="0"/>
              <a:t> if requested: taxpayer mails IRS Form 8453 and copy of summarized broker statement</a:t>
            </a:r>
          </a:p>
        </p:txBody>
      </p:sp>
      <p:sp>
        <p:nvSpPr>
          <p:cNvPr id="2" name="Title 1"/>
          <p:cNvSpPr>
            <a:spLocks noGrp="1"/>
          </p:cNvSpPr>
          <p:nvPr>
            <p:ph type="title"/>
          </p:nvPr>
        </p:nvSpPr>
        <p:spPr>
          <a:xfrm>
            <a:off x="800101" y="878876"/>
            <a:ext cx="8058149" cy="857250"/>
          </a:xfrm>
        </p:spPr>
        <p:txBody>
          <a:bodyPr>
            <a:normAutofit/>
          </a:bodyPr>
          <a:lstStyle/>
          <a:p>
            <a:r>
              <a:rPr lang="en-US" dirty="0"/>
              <a:t>Summarize Brokerage Transactions cont.</a:t>
            </a:r>
          </a:p>
        </p:txBody>
      </p:sp>
      <p:sp>
        <p:nvSpPr>
          <p:cNvPr id="4" name="Rectangle 3"/>
          <p:cNvSpPr/>
          <p:nvPr/>
        </p:nvSpPr>
        <p:spPr>
          <a:xfrm>
            <a:off x="7029450" y="1736127"/>
            <a:ext cx="1600200" cy="32127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4012 Tab D</a:t>
            </a:r>
          </a:p>
        </p:txBody>
      </p:sp>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5" name="Date Placeholder 4">
            <a:extLst>
              <a:ext uri="{FF2B5EF4-FFF2-40B4-BE49-F238E27FC236}">
                <a16:creationId xmlns:a16="http://schemas.microsoft.com/office/drawing/2014/main" id="{C3F4B5A4-214E-4818-81AC-831FE208EF9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76482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251B5-A17B-4FFA-99CF-B17D04940306}"/>
              </a:ext>
            </a:extLst>
          </p:cNvPr>
          <p:cNvSpPr>
            <a:spLocks noGrp="1"/>
          </p:cNvSpPr>
          <p:nvPr>
            <p:ph type="sldNum" sz="quarter" idx="4"/>
          </p:nvPr>
        </p:nvSpPr>
        <p:spPr>
          <a:xfrm>
            <a:off x="457204" y="6265308"/>
            <a:ext cx="702365" cy="365125"/>
          </a:xfrm>
        </p:spPr>
        <p:txBody>
          <a:bodyPr/>
          <a:lstStyle/>
          <a:p>
            <a:pPr>
              <a:defRPr/>
            </a:pPr>
            <a:fld id="{CD72C349-D014-4633-AD31-112E8BCED269}" type="slidenum">
              <a:rPr lang="en-US" altLang="en-US" smtClean="0"/>
              <a:pPr>
                <a:defRPr/>
              </a:pPr>
              <a:t>38</a:t>
            </a:fld>
            <a:endParaRPr lang="en-US" altLang="en-US" dirty="0"/>
          </a:p>
        </p:txBody>
      </p:sp>
      <p:sp>
        <p:nvSpPr>
          <p:cNvPr id="7" name="Content Placeholder 6"/>
          <p:cNvSpPr>
            <a:spLocks noGrp="1"/>
          </p:cNvSpPr>
          <p:nvPr>
            <p:ph sz="quarter" idx="12"/>
          </p:nvPr>
        </p:nvSpPr>
        <p:spPr/>
        <p:txBody>
          <a:bodyPr>
            <a:normAutofit/>
          </a:bodyPr>
          <a:lstStyle/>
          <a:p>
            <a:r>
              <a:rPr lang="en-US" dirty="0"/>
              <a:t>Wash sales – Code W</a:t>
            </a:r>
          </a:p>
          <a:p>
            <a:r>
              <a:rPr lang="en-US" dirty="0"/>
              <a:t>Exclusion of gain on main home – Code H</a:t>
            </a:r>
          </a:p>
          <a:p>
            <a:r>
              <a:rPr lang="en-US" dirty="0"/>
              <a:t>Nondeductible personal loss – Code L</a:t>
            </a:r>
          </a:p>
          <a:p>
            <a:pPr>
              <a:buFont typeface="Wingdings" panose="05000000000000000000" pitchFamily="2" charset="2"/>
              <a:buChar char="Ø"/>
            </a:pPr>
            <a:r>
              <a:rPr lang="en-US" dirty="0"/>
              <a:t>See all choices in TaxSlayer and Pub 4012 Tab D</a:t>
            </a:r>
          </a:p>
          <a:p>
            <a:pPr>
              <a:buFont typeface="Wingdings" panose="05000000000000000000" pitchFamily="2" charset="2"/>
              <a:buChar char="Ø"/>
            </a:pPr>
            <a:r>
              <a:rPr lang="en-US" dirty="0"/>
              <a:t>Not all codes in scope</a:t>
            </a:r>
          </a:p>
        </p:txBody>
      </p:sp>
      <p:sp>
        <p:nvSpPr>
          <p:cNvPr id="2" name="Title 1">
            <a:extLst>
              <a:ext uri="{FF2B5EF4-FFF2-40B4-BE49-F238E27FC236}">
                <a16:creationId xmlns:a16="http://schemas.microsoft.com/office/drawing/2014/main" id="{906B1188-25E0-47A8-9272-12C281774F8B}"/>
              </a:ext>
            </a:extLst>
          </p:cNvPr>
          <p:cNvSpPr>
            <a:spLocks noGrp="1"/>
          </p:cNvSpPr>
          <p:nvPr>
            <p:ph type="title"/>
          </p:nvPr>
        </p:nvSpPr>
        <p:spPr/>
        <p:txBody>
          <a:bodyPr>
            <a:normAutofit/>
          </a:bodyPr>
          <a:lstStyle/>
          <a:p>
            <a:r>
              <a:rPr lang="en-US" dirty="0"/>
              <a:t>Adjustment Entries in TaxSlayer</a:t>
            </a:r>
          </a:p>
        </p:txBody>
      </p:sp>
      <p:sp>
        <p:nvSpPr>
          <p:cNvPr id="6" name="Rectangle 5"/>
          <p:cNvSpPr/>
          <p:nvPr/>
        </p:nvSpPr>
        <p:spPr>
          <a:xfrm>
            <a:off x="7258050" y="1736127"/>
            <a:ext cx="1600200" cy="264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Scope Manual</a:t>
            </a:r>
          </a:p>
        </p:txBody>
      </p:sp>
      <p:sp>
        <p:nvSpPr>
          <p:cNvPr id="8" name="Footer Placeholder 7"/>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4CFE3E78-C29C-4619-97E4-FD9C5CC47B7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56224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39</a:t>
            </a:fld>
            <a:endParaRPr lang="en-US" altLang="en-US" dirty="0"/>
          </a:p>
        </p:txBody>
      </p:sp>
      <p:sp>
        <p:nvSpPr>
          <p:cNvPr id="64515" name="Content Placeholder 2"/>
          <p:cNvSpPr>
            <a:spLocks noGrp="1"/>
          </p:cNvSpPr>
          <p:nvPr>
            <p:ph sz="quarter" idx="12"/>
          </p:nvPr>
        </p:nvSpPr>
        <p:spPr/>
        <p:txBody>
          <a:bodyPr>
            <a:normAutofit/>
          </a:bodyPr>
          <a:lstStyle/>
          <a:p>
            <a:r>
              <a:rPr lang="en-US" altLang="en-US" dirty="0"/>
              <a:t>Review 2018 tax return for worksheet computing capital loss carryover available to 2019</a:t>
            </a:r>
          </a:p>
          <a:p>
            <a:pPr lvl="1"/>
            <a:r>
              <a:rPr lang="en-US" altLang="en-US" dirty="0"/>
              <a:t>If no worksheet available and 2018 Form 1040 line 13 is exactly $3,000 loss, calculate carryover loss from prior year return</a:t>
            </a:r>
          </a:p>
          <a:p>
            <a:pPr lvl="1"/>
            <a:endParaRPr lang="en-US" altLang="en-US" dirty="0"/>
          </a:p>
          <a:p>
            <a:pPr lvl="1"/>
            <a:endParaRPr lang="en-US" altLang="en-US" dirty="0"/>
          </a:p>
          <a:p>
            <a:pPr>
              <a:buFont typeface="Wingdings" panose="05000000000000000000" pitchFamily="2" charset="2"/>
              <a:buChar char="Ø"/>
            </a:pPr>
            <a:r>
              <a:rPr lang="en-US" altLang="en-US" dirty="0"/>
              <a:t>TaxSlayer applies available capital loss carryovers for returning taxpayers</a:t>
            </a:r>
          </a:p>
        </p:txBody>
      </p:sp>
      <p:sp>
        <p:nvSpPr>
          <p:cNvPr id="2" name="Title 1"/>
          <p:cNvSpPr>
            <a:spLocks noGrp="1"/>
          </p:cNvSpPr>
          <p:nvPr>
            <p:ph type="title"/>
          </p:nvPr>
        </p:nvSpPr>
        <p:spPr/>
        <p:txBody>
          <a:bodyPr/>
          <a:lstStyle/>
          <a:p>
            <a:r>
              <a:rPr lang="en-US" dirty="0"/>
              <a:t>Capital Loss Carryovers</a:t>
            </a:r>
          </a:p>
        </p:txBody>
      </p:sp>
      <p:pic>
        <p:nvPicPr>
          <p:cNvPr id="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14350" y="3640930"/>
            <a:ext cx="8152311" cy="473870"/>
          </a:xfrm>
          <a:prstGeom prst="rect">
            <a:avLst/>
          </a:prstGeom>
          <a:noFill/>
          <a:ln w="25400">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
        <p:nvSpPr>
          <p:cNvPr id="7" name="Footer Placeholder 6"/>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E7337191-E2D8-4762-996D-DEC72CF1A39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6412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a:t>
            </a:fld>
            <a:endParaRPr lang="en-US" altLang="en-US" dirty="0"/>
          </a:p>
        </p:txBody>
      </p:sp>
      <p:sp>
        <p:nvSpPr>
          <p:cNvPr id="15363" name="Content Placeholder 6"/>
          <p:cNvSpPr>
            <a:spLocks noGrp="1"/>
          </p:cNvSpPr>
          <p:nvPr>
            <p:ph sz="quarter" idx="12"/>
          </p:nvPr>
        </p:nvSpPr>
        <p:spPr/>
        <p:txBody>
          <a:bodyPr>
            <a:normAutofit/>
          </a:bodyPr>
          <a:lstStyle/>
          <a:p>
            <a:r>
              <a:rPr lang="en-US" altLang="en-US" dirty="0"/>
              <a:t>Ordinary income tax rates 10% to 37%</a:t>
            </a:r>
          </a:p>
          <a:p>
            <a:r>
              <a:rPr lang="en-US" altLang="en-US" dirty="0"/>
              <a:t>Sale of capital asset generates capital gain or loss</a:t>
            </a:r>
          </a:p>
          <a:p>
            <a:r>
              <a:rPr lang="en-US" altLang="en-US" dirty="0"/>
              <a:t>Capital gain tax rate lower than ordinary tax rate</a:t>
            </a:r>
          </a:p>
          <a:p>
            <a:pPr lvl="1"/>
            <a:r>
              <a:rPr lang="en-US" altLang="en-US" b="1" dirty="0"/>
              <a:t>0% </a:t>
            </a:r>
            <a:r>
              <a:rPr lang="en-US" altLang="en-US" dirty="0"/>
              <a:t>to</a:t>
            </a:r>
            <a:r>
              <a:rPr lang="en-US" altLang="en-US" b="1" dirty="0"/>
              <a:t> </a:t>
            </a:r>
            <a:r>
              <a:rPr lang="en-US" altLang="en-US" dirty="0"/>
              <a:t>20%</a:t>
            </a:r>
          </a:p>
          <a:p>
            <a:r>
              <a:rPr lang="en-US" altLang="en-US" dirty="0"/>
              <a:t>Capital gain rates apply to “net long-term gains” and qualified dividends</a:t>
            </a:r>
          </a:p>
          <a:p>
            <a:r>
              <a:rPr lang="en-US" altLang="en-US" dirty="0"/>
              <a:t>Ordinary income rates apply to “net short-term gains”</a:t>
            </a:r>
          </a:p>
          <a:p>
            <a:endParaRPr lang="en-US" altLang="en-US" dirty="0"/>
          </a:p>
        </p:txBody>
      </p:sp>
      <p:sp>
        <p:nvSpPr>
          <p:cNvPr id="2" name="Title 1"/>
          <p:cNvSpPr>
            <a:spLocks noGrp="1"/>
          </p:cNvSpPr>
          <p:nvPr>
            <p:ph type="title"/>
          </p:nvPr>
        </p:nvSpPr>
        <p:spPr/>
        <p:txBody>
          <a:bodyPr/>
          <a:lstStyle/>
          <a:p>
            <a:r>
              <a:rPr lang="en-US" dirty="0"/>
              <a:t>Capital Asset Taxation</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2AAB9BCE-0B26-4476-A118-CD012D96DA0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742982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40</a:t>
            </a:fld>
            <a:endParaRPr lang="en-US" altLang="en-US" dirty="0"/>
          </a:p>
        </p:txBody>
      </p:sp>
      <p:sp>
        <p:nvSpPr>
          <p:cNvPr id="66563" name="Content Placeholder 2"/>
          <p:cNvSpPr>
            <a:spLocks noGrp="1"/>
          </p:cNvSpPr>
          <p:nvPr>
            <p:ph sz="quarter" idx="12"/>
          </p:nvPr>
        </p:nvSpPr>
        <p:spPr/>
        <p:txBody>
          <a:bodyPr/>
          <a:lstStyle/>
          <a:p>
            <a:r>
              <a:rPr lang="en-US" altLang="en-US" dirty="0"/>
              <a:t>Use the Capital Loss Carryover Worksheet in the Form 1040 Schedule D instructions</a:t>
            </a:r>
          </a:p>
          <a:p>
            <a:r>
              <a:rPr lang="en-US" altLang="en-US" dirty="0"/>
              <a:t>Compute loss carryover if different for state return</a:t>
            </a:r>
          </a:p>
        </p:txBody>
      </p:sp>
      <p:sp>
        <p:nvSpPr>
          <p:cNvPr id="2" name="Title 1"/>
          <p:cNvSpPr>
            <a:spLocks noGrp="1"/>
          </p:cNvSpPr>
          <p:nvPr>
            <p:ph type="title"/>
          </p:nvPr>
        </p:nvSpPr>
        <p:spPr/>
        <p:txBody>
          <a:bodyPr/>
          <a:lstStyle/>
          <a:p>
            <a:r>
              <a:rPr lang="en-US"/>
              <a:t>Computing Loss Carryovers</a:t>
            </a:r>
            <a:endParaRPr lang="en-US" dirty="0"/>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727D16D8-4EA4-42C2-A0E7-6612CB8370B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30772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41</a:t>
            </a:fld>
            <a:endParaRPr lang="en-US" altLang="en-US" dirty="0"/>
          </a:p>
        </p:txBody>
      </p:sp>
      <p:sp>
        <p:nvSpPr>
          <p:cNvPr id="94211" name="Rectangle 3"/>
          <p:cNvSpPr>
            <a:spLocks noGrp="1" noChangeArrowheads="1"/>
          </p:cNvSpPr>
          <p:nvPr>
            <p:ph sz="quarter" idx="12"/>
          </p:nvPr>
        </p:nvSpPr>
        <p:spPr>
          <a:xfrm>
            <a:off x="959125" y="2178325"/>
            <a:ext cx="7315200" cy="3193775"/>
          </a:xfrm>
        </p:spPr>
        <p:txBody>
          <a:bodyPr>
            <a:normAutofit/>
          </a:bodyPr>
          <a:lstStyle/>
          <a:p>
            <a:r>
              <a:rPr lang="en-US" altLang="en-US" dirty="0" err="1"/>
              <a:t>TaxSlayer</a:t>
            </a:r>
            <a:r>
              <a:rPr lang="en-US" altLang="en-US" dirty="0"/>
              <a:t> calculates tax liability using capital gain rates</a:t>
            </a:r>
          </a:p>
          <a:p>
            <a:r>
              <a:rPr lang="en-US" altLang="en-US" dirty="0"/>
              <a:t>Positive amounts eligible for capital gains tax</a:t>
            </a:r>
          </a:p>
          <a:p>
            <a:pPr lvl="1"/>
            <a:r>
              <a:rPr lang="en-US" altLang="en-US" dirty="0"/>
              <a:t>Net long-term gain </a:t>
            </a:r>
          </a:p>
          <a:p>
            <a:pPr lvl="1"/>
            <a:r>
              <a:rPr lang="en-US" altLang="en-US" dirty="0"/>
              <a:t>Qualified dividends </a:t>
            </a:r>
          </a:p>
          <a:p>
            <a:pPr lvl="2"/>
            <a:r>
              <a:rPr lang="en-US" altLang="en-US" dirty="0"/>
              <a:t>Taxed as long-term capital gains but not offset by capital losses</a:t>
            </a:r>
          </a:p>
          <a:p>
            <a:pPr>
              <a:buFont typeface="Wingdings" panose="05000000000000000000" pitchFamily="2" charset="2"/>
              <a:buChar char="Ø"/>
            </a:pPr>
            <a:r>
              <a:rPr lang="en-US" altLang="en-US" dirty="0"/>
              <a:t>Qualified Dividends and Capital Gain Tax Worksheet</a:t>
            </a:r>
          </a:p>
          <a:p>
            <a:pPr lvl="1"/>
            <a:r>
              <a:rPr lang="en-US" altLang="en-US" dirty="0"/>
              <a:t>Found in print PDF</a:t>
            </a:r>
          </a:p>
        </p:txBody>
      </p:sp>
      <p:sp>
        <p:nvSpPr>
          <p:cNvPr id="20482" name="Rectangle 2"/>
          <p:cNvSpPr>
            <a:spLocks noGrp="1" noChangeArrowheads="1"/>
          </p:cNvSpPr>
          <p:nvPr>
            <p:ph type="title"/>
          </p:nvPr>
        </p:nvSpPr>
        <p:spPr/>
        <p:txBody>
          <a:bodyPr/>
          <a:lstStyle/>
          <a:p>
            <a:r>
              <a:rPr lang="en-US" altLang="en-US" dirty="0"/>
              <a:t>Calculating Tax Liability</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07B94019-0E67-461C-BAE6-BB185175440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91543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42</a:t>
            </a:fld>
            <a:endParaRPr lang="en-US" altLang="en-US" dirty="0"/>
          </a:p>
        </p:txBody>
      </p:sp>
      <p:sp>
        <p:nvSpPr>
          <p:cNvPr id="133123" name="Content Placeholder 2"/>
          <p:cNvSpPr>
            <a:spLocks noGrp="1"/>
          </p:cNvSpPr>
          <p:nvPr>
            <p:ph sz="quarter" idx="12"/>
          </p:nvPr>
        </p:nvSpPr>
        <p:spPr/>
        <p:txBody>
          <a:bodyPr>
            <a:normAutofit/>
          </a:bodyPr>
          <a:lstStyle/>
          <a:p>
            <a:r>
              <a:rPr lang="en-US" altLang="en-US" dirty="0"/>
              <a:t>Use TaxSlayer Quality Review Print set</a:t>
            </a:r>
          </a:p>
          <a:p>
            <a:pPr lvl="1"/>
            <a:r>
              <a:rPr lang="en-US" altLang="en-US" dirty="0"/>
              <a:t>Find the Form 8949s in Print set PDF </a:t>
            </a:r>
          </a:p>
          <a:p>
            <a:pPr lvl="1"/>
            <a:r>
              <a:rPr lang="en-US" altLang="en-US" dirty="0"/>
              <a:t>Verify all transactions entered or summarized correctly</a:t>
            </a:r>
          </a:p>
          <a:p>
            <a:pPr lvl="1"/>
            <a:r>
              <a:rPr lang="en-US" altLang="en-US" dirty="0"/>
              <a:t>Verify total short term/long term gains and losses agree with statements or records</a:t>
            </a:r>
          </a:p>
          <a:p>
            <a:pPr lvl="1"/>
            <a:r>
              <a:rPr lang="en-US" altLang="en-US" dirty="0"/>
              <a:t>Verify total proceeds reported on Sch D equal amounts reported on Form </a:t>
            </a:r>
            <a:r>
              <a:rPr lang="en-US" altLang="en-US" dirty="0" err="1"/>
              <a:t>8949s</a:t>
            </a:r>
            <a:r>
              <a:rPr lang="en-US" altLang="en-US" dirty="0"/>
              <a:t> and Form 1099-Bs (amounts IRS verify)</a:t>
            </a:r>
          </a:p>
        </p:txBody>
      </p:sp>
      <p:sp>
        <p:nvSpPr>
          <p:cNvPr id="2" name="Title 1"/>
          <p:cNvSpPr>
            <a:spLocks noGrp="1"/>
          </p:cNvSpPr>
          <p:nvPr>
            <p:ph type="title"/>
          </p:nvPr>
        </p:nvSpPr>
        <p:spPr/>
        <p:txBody>
          <a:bodyPr>
            <a:normAutofit/>
          </a:bodyPr>
          <a:lstStyle/>
          <a:p>
            <a:r>
              <a:rPr lang="en-US" dirty="0"/>
              <a:t>Quality Review: Capital Gain or Loss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208A975A-C734-4607-A9D6-89CF39CE07A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9767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43</a:t>
            </a:fld>
            <a:endParaRPr lang="en-US" altLang="en-US" dirty="0"/>
          </a:p>
        </p:txBody>
      </p:sp>
      <p:sp>
        <p:nvSpPr>
          <p:cNvPr id="134147" name="Content Placeholder 2"/>
          <p:cNvSpPr>
            <a:spLocks noGrp="1"/>
          </p:cNvSpPr>
          <p:nvPr>
            <p:ph sz="quarter" idx="12"/>
          </p:nvPr>
        </p:nvSpPr>
        <p:spPr/>
        <p:txBody>
          <a:bodyPr>
            <a:normAutofit/>
          </a:bodyPr>
          <a:lstStyle/>
          <a:p>
            <a:r>
              <a:rPr lang="en-US" altLang="en-US" dirty="0"/>
              <a:t>Confirm capital gain distributions (if any) correctly carried to Schedule D</a:t>
            </a:r>
          </a:p>
          <a:p>
            <a:r>
              <a:rPr lang="en-US" altLang="en-US" dirty="0"/>
              <a:t>Verify Schedule K-1 capital gains or losses (separate lesson on Schedule K-1 forms)</a:t>
            </a:r>
          </a:p>
          <a:p>
            <a:r>
              <a:rPr lang="en-US" altLang="en-US" dirty="0"/>
              <a:t>Review for capital loss carryovers</a:t>
            </a:r>
          </a:p>
          <a:p>
            <a:pPr marL="0" indent="0">
              <a:buNone/>
            </a:pPr>
            <a:endParaRPr lang="en-US" altLang="en-US" dirty="0"/>
          </a:p>
        </p:txBody>
      </p:sp>
      <p:sp>
        <p:nvSpPr>
          <p:cNvPr id="2" name="Title 1"/>
          <p:cNvSpPr>
            <a:spLocks noGrp="1"/>
          </p:cNvSpPr>
          <p:nvPr>
            <p:ph type="title"/>
          </p:nvPr>
        </p:nvSpPr>
        <p:spPr/>
        <p:txBody>
          <a:bodyPr>
            <a:normAutofit/>
          </a:bodyPr>
          <a:lstStyle/>
          <a:p>
            <a:r>
              <a:rPr lang="en-US" dirty="0"/>
              <a:t>Quality Review: Capital Gain or Loss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16EAB00B-BAF2-4FCF-BF32-511C304F1D7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47631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44</a:t>
            </a:fld>
            <a:endParaRPr lang="en-US" altLang="en-US" dirty="0"/>
          </a:p>
        </p:txBody>
      </p:sp>
      <p:sp>
        <p:nvSpPr>
          <p:cNvPr id="131079" name="Content Placeholder 2"/>
          <p:cNvSpPr>
            <a:spLocks noGrp="1"/>
          </p:cNvSpPr>
          <p:nvPr>
            <p:ph sz="quarter" idx="12"/>
          </p:nvPr>
        </p:nvSpPr>
        <p:spPr/>
        <p:txBody>
          <a:bodyPr>
            <a:normAutofit/>
          </a:bodyPr>
          <a:lstStyle/>
          <a:p>
            <a:r>
              <a:rPr lang="en-US" altLang="en-US" dirty="0"/>
              <a:t>Confirm all tests met if claiming exclusion of gain from sale of main home (see separate Sale of Real Estate lesson)</a:t>
            </a:r>
          </a:p>
          <a:p>
            <a:r>
              <a:rPr lang="en-US" altLang="en-US" dirty="0"/>
              <a:t>Confirm no losses are claimed on personal assets</a:t>
            </a:r>
          </a:p>
          <a:p>
            <a:endParaRPr lang="en-US" altLang="en-US" dirty="0"/>
          </a:p>
        </p:txBody>
      </p:sp>
      <p:sp>
        <p:nvSpPr>
          <p:cNvPr id="2" name="Title 1"/>
          <p:cNvSpPr>
            <a:spLocks noGrp="1"/>
          </p:cNvSpPr>
          <p:nvPr>
            <p:ph type="title"/>
          </p:nvPr>
        </p:nvSpPr>
        <p:spPr/>
        <p:txBody>
          <a:bodyPr>
            <a:normAutofit/>
          </a:bodyPr>
          <a:lstStyle/>
          <a:p>
            <a:r>
              <a:rPr lang="en-US" dirty="0"/>
              <a:t>Quality Review: Capital Gain or Loss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A2755D65-81A1-4426-98DC-1E5AB0F15EE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96843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9-09-30 at 9.03.56 PM.png"/>
          <p:cNvPicPr>
            <a:picLocks noChangeAspect="1"/>
          </p:cNvPicPr>
          <p:nvPr/>
        </p:nvPicPr>
        <p:blipFill>
          <a:blip r:embed="rId3"/>
          <a:stretch>
            <a:fillRect/>
          </a:stretch>
        </p:blipFill>
        <p:spPr>
          <a:xfrm>
            <a:off x="2628900" y="1974057"/>
            <a:ext cx="2971800" cy="3628654"/>
          </a:xfrm>
          <a:prstGeom prst="rect">
            <a:avLst/>
          </a:prstGeom>
        </p:spPr>
      </p:pic>
      <p:sp>
        <p:nvSpPr>
          <p:cNvPr id="5" name="Slide Number Placeholder 4"/>
          <p:cNvSpPr>
            <a:spLocks noGrp="1"/>
          </p:cNvSpPr>
          <p:nvPr>
            <p:ph type="sldNum" sz="quarter" idx="12"/>
          </p:nvPr>
        </p:nvSpPr>
        <p:spPr>
          <a:xfrm>
            <a:off x="1143000" y="5517359"/>
            <a:ext cx="476250" cy="273844"/>
          </a:xfrm>
        </p:spPr>
        <p:txBody>
          <a:bodyPr/>
          <a:lstStyle/>
          <a:p>
            <a:pPr>
              <a:defRPr/>
            </a:pPr>
            <a:fld id="{3EC3BAD6-F254-4C68-AFB5-6EB753C7FFB6}" type="slidenum">
              <a:rPr lang="en-US" altLang="en-US" smtClean="0"/>
              <a:pPr>
                <a:defRPr/>
              </a:pPr>
              <a:t>45</a:t>
            </a:fld>
            <a:endParaRPr lang="en-US" altLang="en-US" dirty="0"/>
          </a:p>
        </p:txBody>
      </p:sp>
      <p:sp>
        <p:nvSpPr>
          <p:cNvPr id="2" name="Title 1"/>
          <p:cNvSpPr>
            <a:spLocks noGrp="1"/>
          </p:cNvSpPr>
          <p:nvPr>
            <p:ph type="title"/>
          </p:nvPr>
        </p:nvSpPr>
        <p:spPr/>
        <p:txBody>
          <a:bodyPr/>
          <a:lstStyle/>
          <a:p>
            <a:pPr>
              <a:defRPr/>
            </a:pPr>
            <a:r>
              <a:rPr lang="en-US" dirty="0"/>
              <a:t>Capital Gain or Loss</a:t>
            </a:r>
          </a:p>
        </p:txBody>
      </p:sp>
      <p:sp>
        <p:nvSpPr>
          <p:cNvPr id="134151" name="TextBox 5"/>
          <p:cNvSpPr txBox="1">
            <a:spLocks noChangeArrowheads="1"/>
          </p:cNvSpPr>
          <p:nvPr/>
        </p:nvSpPr>
        <p:spPr bwMode="auto">
          <a:xfrm>
            <a:off x="1428750" y="3371850"/>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400" dirty="0">
                <a:solidFill>
                  <a:srgbClr val="000000"/>
                </a:solidFill>
                <a:cs typeface="Calibri" panose="020F0502020204030204" pitchFamily="34" charset="0"/>
              </a:rPr>
              <a:t>Questions?</a:t>
            </a:r>
          </a:p>
        </p:txBody>
      </p:sp>
      <p:sp>
        <p:nvSpPr>
          <p:cNvPr id="134152" name="TextBox 6"/>
          <p:cNvSpPr txBox="1">
            <a:spLocks noChangeArrowheads="1"/>
          </p:cNvSpPr>
          <p:nvPr/>
        </p:nvSpPr>
        <p:spPr bwMode="auto">
          <a:xfrm>
            <a:off x="5029200" y="3771900"/>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400" dirty="0">
                <a:solidFill>
                  <a:srgbClr val="000000"/>
                </a:solidFill>
                <a:cs typeface="Calibri" panose="020F0502020204030204" pitchFamily="34" charset="0"/>
              </a:rPr>
              <a:t>Comments?</a:t>
            </a:r>
          </a:p>
        </p:txBody>
      </p:sp>
      <p:sp>
        <p:nvSpPr>
          <p:cNvPr id="9" name="Footer Placeholder 8"/>
          <p:cNvSpPr>
            <a:spLocks noGrp="1"/>
          </p:cNvSpPr>
          <p:nvPr>
            <p:ph type="ftr" sz="quarter" idx="11"/>
          </p:nvPr>
        </p:nvSpPr>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941D8020-5C63-4EB2-AA32-C92A0331201F}"/>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4149192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457204" y="6265308"/>
            <a:ext cx="702365" cy="365125"/>
          </a:xfrm>
        </p:spPr>
        <p:txBody>
          <a:bodyPr/>
          <a:lstStyle/>
          <a:p>
            <a:fld id="{3EC3BAD6-F254-4C68-AFB5-6EB753C7FFB6}" type="slidenum">
              <a:rPr lang="en-US" altLang="en-US" smtClean="0"/>
              <a:pPr/>
              <a:t>46</a:t>
            </a:fld>
            <a:endParaRPr lang="en-US" altLang="en-US" dirty="0"/>
          </a:p>
        </p:txBody>
      </p:sp>
      <p:sp>
        <p:nvSpPr>
          <p:cNvPr id="5" name="Content Placeholder 4"/>
          <p:cNvSpPr>
            <a:spLocks noGrp="1"/>
          </p:cNvSpPr>
          <p:nvPr>
            <p:ph sz="quarter" idx="12"/>
          </p:nvPr>
        </p:nvSpPr>
        <p:spPr/>
        <p:txBody>
          <a:bodyPr/>
          <a:lstStyle/>
          <a:p>
            <a:r>
              <a:rPr lang="en-US" dirty="0"/>
              <a:t>Discussion of non-covered securities</a:t>
            </a:r>
          </a:p>
          <a:p>
            <a:r>
              <a:rPr lang="en-US" dirty="0"/>
              <a:t>Disposition of bonds</a:t>
            </a:r>
          </a:p>
          <a:p>
            <a:r>
              <a:rPr lang="en-US" dirty="0"/>
              <a:t>Wash sales, additional training</a:t>
            </a:r>
          </a:p>
          <a:p>
            <a:r>
              <a:rPr lang="en-US" dirty="0"/>
              <a:t>Worthless securities</a:t>
            </a:r>
          </a:p>
        </p:txBody>
      </p:sp>
      <p:sp>
        <p:nvSpPr>
          <p:cNvPr id="4" name="Title 3"/>
          <p:cNvSpPr>
            <a:spLocks noGrp="1"/>
          </p:cNvSpPr>
          <p:nvPr>
            <p:ph type="title"/>
          </p:nvPr>
        </p:nvSpPr>
        <p:spPr/>
        <p:txBody>
          <a:bodyPr/>
          <a:lstStyle/>
          <a:p>
            <a:r>
              <a:rPr lang="en-US"/>
              <a:t>Comprehensive Material</a:t>
            </a:r>
            <a:endParaRPr lang="en-US" dirty="0"/>
          </a:p>
        </p:txBody>
      </p:sp>
      <p:sp>
        <p:nvSpPr>
          <p:cNvPr id="9" name="Footer Placeholder 8"/>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4D8C47A0-A1DD-44A8-AB38-E1028000734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69273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47</a:t>
            </a:fld>
            <a:endParaRPr lang="en-US" altLang="en-US" dirty="0"/>
          </a:p>
        </p:txBody>
      </p:sp>
      <p:sp>
        <p:nvSpPr>
          <p:cNvPr id="51203" name="Rectangle 3"/>
          <p:cNvSpPr>
            <a:spLocks noGrp="1" noChangeArrowheads="1"/>
          </p:cNvSpPr>
          <p:nvPr>
            <p:ph sz="quarter" idx="12"/>
          </p:nvPr>
        </p:nvSpPr>
        <p:spPr/>
        <p:txBody>
          <a:bodyPr>
            <a:normAutofit/>
          </a:bodyPr>
          <a:lstStyle/>
          <a:p>
            <a:r>
              <a:rPr lang="en-US" altLang="en-US" dirty="0"/>
              <a:t>Basis is required to be reported to IRS</a:t>
            </a:r>
          </a:p>
          <a:p>
            <a:r>
              <a:rPr lang="en-US" altLang="en-US" dirty="0"/>
              <a:t>Payer must also report:</a:t>
            </a:r>
          </a:p>
          <a:p>
            <a:pPr lvl="1"/>
            <a:r>
              <a:rPr lang="en-US" altLang="en-US" dirty="0"/>
              <a:t>Whether gain or loss is short-term or long-term</a:t>
            </a:r>
          </a:p>
          <a:p>
            <a:pPr lvl="1"/>
            <a:r>
              <a:rPr lang="en-US" altLang="en-US" dirty="0"/>
              <a:t>A code and adjustment amount</a:t>
            </a:r>
          </a:p>
          <a:p>
            <a:pPr lvl="2"/>
            <a:r>
              <a:rPr lang="en-US" altLang="en-US" dirty="0"/>
              <a:t>Example: W for wash sale and amount of loss to disallow</a:t>
            </a:r>
          </a:p>
        </p:txBody>
      </p:sp>
      <p:sp>
        <p:nvSpPr>
          <p:cNvPr id="8194" name="Rectangle 2"/>
          <p:cNvSpPr>
            <a:spLocks noGrp="1" noChangeArrowheads="1"/>
          </p:cNvSpPr>
          <p:nvPr>
            <p:ph type="title"/>
          </p:nvPr>
        </p:nvSpPr>
        <p:spPr/>
        <p:txBody>
          <a:bodyPr/>
          <a:lstStyle/>
          <a:p>
            <a:r>
              <a:rPr lang="en-US" altLang="en-US" dirty="0"/>
              <a:t>Non-covered Securities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57F65F99-3A2C-4BEE-9857-C2207B178EA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325230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48</a:t>
            </a:fld>
            <a:endParaRPr lang="en-US" altLang="en-US" dirty="0"/>
          </a:p>
        </p:txBody>
      </p:sp>
      <p:sp>
        <p:nvSpPr>
          <p:cNvPr id="51203" name="Content Placeholder 2"/>
          <p:cNvSpPr>
            <a:spLocks noGrp="1"/>
          </p:cNvSpPr>
          <p:nvPr>
            <p:ph sz="quarter" idx="12"/>
          </p:nvPr>
        </p:nvSpPr>
        <p:spPr/>
        <p:txBody>
          <a:bodyPr>
            <a:normAutofit/>
          </a:bodyPr>
          <a:lstStyle/>
          <a:p>
            <a:r>
              <a:rPr lang="en-US" altLang="en-US" dirty="0"/>
              <a:t>Brokers not required to report basis to IRS if security purchased before applicable start date </a:t>
            </a:r>
          </a:p>
          <a:p>
            <a:pPr lvl="1"/>
            <a:r>
              <a:rPr lang="en-US" altLang="en-US" dirty="0"/>
              <a:t>non-covered security</a:t>
            </a:r>
          </a:p>
          <a:p>
            <a:r>
              <a:rPr lang="en-US" altLang="en-US" dirty="0"/>
              <a:t>Brokers usually report basis to taxpayer even though not reported to IRS </a:t>
            </a:r>
          </a:p>
          <a:p>
            <a:pPr lvl="1"/>
            <a:r>
              <a:rPr lang="en-US" altLang="en-US" dirty="0"/>
              <a:t>non-covered, Form 8949 Code E</a:t>
            </a:r>
          </a:p>
          <a:p>
            <a:r>
              <a:rPr lang="en-US" altLang="en-US" dirty="0"/>
              <a:t>Use the broker’s numbers unless taxpayer has conflicting information</a:t>
            </a:r>
          </a:p>
        </p:txBody>
      </p:sp>
      <p:sp>
        <p:nvSpPr>
          <p:cNvPr id="9218" name="Title 1"/>
          <p:cNvSpPr>
            <a:spLocks noGrp="1"/>
          </p:cNvSpPr>
          <p:nvPr>
            <p:ph type="title"/>
          </p:nvPr>
        </p:nvSpPr>
        <p:spPr/>
        <p:txBody>
          <a:bodyPr/>
          <a:lstStyle/>
          <a:p>
            <a:r>
              <a:rPr lang="en-US" altLang="en-US" dirty="0"/>
              <a:t>Covered and Non-covered Securities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396A3891-7ABF-44D8-B438-9E6C5A8A01A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781099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49</a:t>
            </a:fld>
            <a:endParaRPr lang="en-US" altLang="en-US" dirty="0"/>
          </a:p>
        </p:txBody>
      </p:sp>
      <p:sp>
        <p:nvSpPr>
          <p:cNvPr id="3" name="Content Placeholder 2"/>
          <p:cNvSpPr>
            <a:spLocks noGrp="1"/>
          </p:cNvSpPr>
          <p:nvPr>
            <p:ph sz="quarter" idx="12"/>
          </p:nvPr>
        </p:nvSpPr>
        <p:spPr/>
        <p:txBody>
          <a:bodyPr>
            <a:normAutofit/>
          </a:bodyPr>
          <a:lstStyle/>
          <a:p>
            <a:r>
              <a:rPr lang="en-US" dirty="0"/>
              <a:t>Bonds in scope if original purchase was at face value</a:t>
            </a:r>
          </a:p>
          <a:p>
            <a:pPr lvl="1"/>
            <a:r>
              <a:rPr lang="en-US" dirty="0"/>
              <a:t>If sold, capital gain or loss</a:t>
            </a:r>
          </a:p>
          <a:p>
            <a:pPr lvl="1"/>
            <a:r>
              <a:rPr lang="en-US" dirty="0"/>
              <a:t>If held to maturity, no gain or loss (cost = face value)</a:t>
            </a:r>
          </a:p>
        </p:txBody>
      </p:sp>
      <p:sp>
        <p:nvSpPr>
          <p:cNvPr id="2" name="Title 1"/>
          <p:cNvSpPr>
            <a:spLocks noGrp="1"/>
          </p:cNvSpPr>
          <p:nvPr>
            <p:ph type="title"/>
          </p:nvPr>
        </p:nvSpPr>
        <p:spPr/>
        <p:txBody>
          <a:bodyPr>
            <a:normAutofit/>
          </a:bodyPr>
          <a:lstStyle/>
          <a:p>
            <a:r>
              <a:rPr lang="en-US" dirty="0"/>
              <a:t>Limited Scope Applies to Bonds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F7D7649B-0BD7-4517-BAEE-E504E57C67C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8458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a:t>
            </a:fld>
            <a:endParaRPr lang="en-US" altLang="en-US" dirty="0"/>
          </a:p>
        </p:txBody>
      </p:sp>
      <p:sp>
        <p:nvSpPr>
          <p:cNvPr id="15363" name="Content Placeholder 2"/>
          <p:cNvSpPr>
            <a:spLocks noGrp="1"/>
          </p:cNvSpPr>
          <p:nvPr>
            <p:ph sz="quarter" idx="12"/>
          </p:nvPr>
        </p:nvSpPr>
        <p:spPr/>
        <p:txBody>
          <a:bodyPr/>
          <a:lstStyle/>
          <a:p>
            <a:r>
              <a:rPr lang="en-US" dirty="0"/>
              <a:t>Capital asset: asset used for personal purposes, pleasure, or investment</a:t>
            </a:r>
          </a:p>
          <a:p>
            <a:r>
              <a:rPr lang="en-US" altLang="en-US" dirty="0"/>
              <a:t>Business asset: real and depreciable property used in a business or for production of income</a:t>
            </a:r>
          </a:p>
          <a:p>
            <a:pPr lvl="1"/>
            <a:r>
              <a:rPr lang="en-US" altLang="en-US" b="1" dirty="0"/>
              <a:t>Business asset is not a capital asset</a:t>
            </a:r>
          </a:p>
          <a:p>
            <a:pPr>
              <a:buNone/>
            </a:pPr>
            <a:endParaRPr lang="en-US" altLang="en-US" dirty="0"/>
          </a:p>
        </p:txBody>
      </p:sp>
      <p:sp>
        <p:nvSpPr>
          <p:cNvPr id="2" name="Title 1"/>
          <p:cNvSpPr>
            <a:spLocks noGrp="1"/>
          </p:cNvSpPr>
          <p:nvPr>
            <p:ph type="title"/>
          </p:nvPr>
        </p:nvSpPr>
        <p:spPr/>
        <p:txBody>
          <a:bodyPr/>
          <a:lstStyle/>
          <a:p>
            <a:r>
              <a:rPr lang="en-US" dirty="0"/>
              <a:t>What is a Capital Asset?</a:t>
            </a:r>
          </a:p>
        </p:txBody>
      </p:sp>
      <p:sp>
        <p:nvSpPr>
          <p:cNvPr id="6" name="Rectangle 5"/>
          <p:cNvSpPr/>
          <p:nvPr/>
        </p:nvSpPr>
        <p:spPr>
          <a:xfrm>
            <a:off x="7429500" y="1736127"/>
            <a:ext cx="971550" cy="264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544</a:t>
            </a:r>
          </a:p>
        </p:txBody>
      </p:sp>
      <p:sp>
        <p:nvSpPr>
          <p:cNvPr id="7" name="Footer Placeholder 6"/>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3A342513-BBC5-4F6B-BF5A-70B750C227F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864516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50</a:t>
            </a:fld>
            <a:endParaRPr lang="en-US" altLang="en-US" dirty="0"/>
          </a:p>
        </p:txBody>
      </p:sp>
      <p:sp>
        <p:nvSpPr>
          <p:cNvPr id="3" name="Content Placeholder 2"/>
          <p:cNvSpPr>
            <a:spLocks noGrp="1"/>
          </p:cNvSpPr>
          <p:nvPr>
            <p:ph sz="quarter" idx="12"/>
          </p:nvPr>
        </p:nvSpPr>
        <p:spPr/>
        <p:txBody>
          <a:bodyPr>
            <a:normAutofit/>
          </a:bodyPr>
          <a:lstStyle/>
          <a:p>
            <a:r>
              <a:rPr lang="en-US" dirty="0"/>
              <a:t>If purchased at discount or with a premium, accounting for discount or premium have already been done</a:t>
            </a:r>
          </a:p>
          <a:p>
            <a:pPr lvl="1"/>
            <a:r>
              <a:rPr lang="en-US" dirty="0"/>
              <a:t>By payer (broker) or</a:t>
            </a:r>
          </a:p>
          <a:p>
            <a:pPr lvl="1"/>
            <a:r>
              <a:rPr lang="en-US" dirty="0"/>
              <a:t>By taxpayer</a:t>
            </a:r>
          </a:p>
        </p:txBody>
      </p:sp>
      <p:sp>
        <p:nvSpPr>
          <p:cNvPr id="2" name="Title 1"/>
          <p:cNvSpPr>
            <a:spLocks noGrp="1"/>
          </p:cNvSpPr>
          <p:nvPr>
            <p:ph type="title"/>
          </p:nvPr>
        </p:nvSpPr>
        <p:spPr/>
        <p:txBody>
          <a:bodyPr/>
          <a:lstStyle/>
          <a:p>
            <a:r>
              <a:rPr lang="en-US" dirty="0"/>
              <a:t>Limited Scope Applies to Bonds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1E422E5A-5B88-4061-AA40-95055514529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871985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51</a:t>
            </a:fld>
            <a:endParaRPr lang="en-US" altLang="en-US" dirty="0"/>
          </a:p>
        </p:txBody>
      </p:sp>
      <p:sp>
        <p:nvSpPr>
          <p:cNvPr id="3" name="Content Placeholder 2"/>
          <p:cNvSpPr>
            <a:spLocks noGrp="1"/>
          </p:cNvSpPr>
          <p:nvPr>
            <p:ph sz="quarter" idx="12"/>
          </p:nvPr>
        </p:nvSpPr>
        <p:spPr/>
        <p:txBody>
          <a:bodyPr>
            <a:normAutofit/>
          </a:bodyPr>
          <a:lstStyle/>
          <a:p>
            <a:r>
              <a:rPr lang="en-US" dirty="0"/>
              <a:t>Examples of in-scope transactions</a:t>
            </a:r>
          </a:p>
          <a:p>
            <a:pPr lvl="1"/>
            <a:r>
              <a:rPr lang="en-US" dirty="0"/>
              <a:t>Treasury bond/note held to maturity – result would be zero gain or loss </a:t>
            </a:r>
          </a:p>
          <a:p>
            <a:pPr lvl="1"/>
            <a:r>
              <a:rPr lang="en-US" dirty="0"/>
              <a:t>Municipal bond held to maturity – result would be zero gain or loss</a:t>
            </a:r>
          </a:p>
          <a:p>
            <a:pPr lvl="1"/>
            <a:r>
              <a:rPr lang="en-US" dirty="0"/>
              <a:t>Any bond purchased at face value – result would be capital gain or loss</a:t>
            </a:r>
          </a:p>
        </p:txBody>
      </p:sp>
      <p:sp>
        <p:nvSpPr>
          <p:cNvPr id="2" name="Title 1"/>
          <p:cNvSpPr>
            <a:spLocks noGrp="1"/>
          </p:cNvSpPr>
          <p:nvPr>
            <p:ph type="title"/>
          </p:nvPr>
        </p:nvSpPr>
        <p:spPr/>
        <p:txBody>
          <a:bodyPr/>
          <a:lstStyle/>
          <a:p>
            <a:r>
              <a:rPr lang="en-US" dirty="0"/>
              <a:t>Limited Scope Applies to Bonds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4" name="Date Placeholder 3">
            <a:extLst>
              <a:ext uri="{FF2B5EF4-FFF2-40B4-BE49-F238E27FC236}">
                <a16:creationId xmlns:a16="http://schemas.microsoft.com/office/drawing/2014/main" id="{9FD2645D-3ECD-40C3-B437-EC18C56EE94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101563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52</a:t>
            </a:fld>
            <a:endParaRPr lang="en-US" altLang="en-US" dirty="0"/>
          </a:p>
        </p:txBody>
      </p:sp>
      <p:sp>
        <p:nvSpPr>
          <p:cNvPr id="26627" name="Rectangle 3"/>
          <p:cNvSpPr>
            <a:spLocks noGrp="1" noChangeArrowheads="1"/>
          </p:cNvSpPr>
          <p:nvPr>
            <p:ph sz="quarter" idx="12"/>
          </p:nvPr>
        </p:nvSpPr>
        <p:spPr/>
        <p:txBody>
          <a:bodyPr>
            <a:normAutofit/>
          </a:bodyPr>
          <a:lstStyle/>
          <a:p>
            <a:r>
              <a:rPr lang="en-US" altLang="en-US" dirty="0"/>
              <a:t>Sale of a security at a loss</a:t>
            </a:r>
          </a:p>
          <a:p>
            <a:r>
              <a:rPr lang="en-US" altLang="en-US" dirty="0"/>
              <a:t>Purchase of substantially similar security within 30 days (before or after)</a:t>
            </a:r>
          </a:p>
          <a:p>
            <a:r>
              <a:rPr lang="en-US" altLang="en-US" dirty="0"/>
              <a:t>Loss deferred until newly purchased security is sold</a:t>
            </a:r>
          </a:p>
          <a:p>
            <a:r>
              <a:rPr lang="en-US" altLang="en-US" dirty="0"/>
              <a:t>Basis of the new security is increased by the deferred loss</a:t>
            </a:r>
          </a:p>
        </p:txBody>
      </p:sp>
      <p:sp>
        <p:nvSpPr>
          <p:cNvPr id="6146" name="Rectangle 2"/>
          <p:cNvSpPr>
            <a:spLocks noGrp="1" noChangeArrowheads="1"/>
          </p:cNvSpPr>
          <p:nvPr>
            <p:ph type="title"/>
          </p:nvPr>
        </p:nvSpPr>
        <p:spPr/>
        <p:txBody>
          <a:bodyPr/>
          <a:lstStyle/>
          <a:p>
            <a:r>
              <a:rPr lang="en-US" altLang="en-US" dirty="0"/>
              <a:t>Wash Sales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E63628A5-C3FA-4BF1-8643-786BBB5B608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39079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53</a:t>
            </a:fld>
            <a:endParaRPr lang="en-US" altLang="en-US" dirty="0"/>
          </a:p>
        </p:txBody>
      </p:sp>
      <p:sp>
        <p:nvSpPr>
          <p:cNvPr id="26627" name="Rectangle 3"/>
          <p:cNvSpPr>
            <a:spLocks noGrp="1" noChangeArrowheads="1"/>
          </p:cNvSpPr>
          <p:nvPr>
            <p:ph sz="quarter" idx="12"/>
          </p:nvPr>
        </p:nvSpPr>
        <p:spPr/>
        <p:txBody>
          <a:bodyPr>
            <a:normAutofit/>
          </a:bodyPr>
          <a:lstStyle/>
          <a:p>
            <a:r>
              <a:rPr lang="en-US" altLang="en-US" dirty="0"/>
              <a:t>6/1/19 sell 300 shares of ABC for loss of $200</a:t>
            </a:r>
          </a:p>
          <a:p>
            <a:r>
              <a:rPr lang="en-US" altLang="en-US" dirty="0"/>
              <a:t>6/15/19 buy 300 shares of ABC for $2,400</a:t>
            </a:r>
          </a:p>
          <a:p>
            <a:r>
              <a:rPr lang="en-US" altLang="en-US" dirty="0"/>
              <a:t>None of loss allowed in 2019</a:t>
            </a:r>
          </a:p>
          <a:p>
            <a:r>
              <a:rPr lang="en-US" altLang="en-US" dirty="0"/>
              <a:t>Basis of 300 new shares is $2,600 </a:t>
            </a:r>
          </a:p>
          <a:p>
            <a:pPr lvl="1">
              <a:buNone/>
            </a:pPr>
            <a:r>
              <a:rPr lang="en-US" altLang="en-US" dirty="0">
                <a:solidFill>
                  <a:srgbClr val="0000FF"/>
                </a:solidFill>
              </a:rPr>
              <a:t>($2,400 cost + $200 disallowed loss)</a:t>
            </a:r>
          </a:p>
        </p:txBody>
      </p:sp>
      <p:sp>
        <p:nvSpPr>
          <p:cNvPr id="6146" name="Rectangle 2"/>
          <p:cNvSpPr>
            <a:spLocks noGrp="1" noChangeArrowheads="1"/>
          </p:cNvSpPr>
          <p:nvPr>
            <p:ph type="title"/>
          </p:nvPr>
        </p:nvSpPr>
        <p:spPr/>
        <p:txBody>
          <a:bodyPr/>
          <a:lstStyle/>
          <a:p>
            <a:r>
              <a:rPr lang="en-US" altLang="en-US" dirty="0"/>
              <a:t>Wash Sale Example 1</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9D272940-DBAE-4487-A00B-FFEAAA6D397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28018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54</a:t>
            </a:fld>
            <a:endParaRPr lang="en-US" altLang="en-US" dirty="0"/>
          </a:p>
        </p:txBody>
      </p:sp>
      <p:sp>
        <p:nvSpPr>
          <p:cNvPr id="100356" name="Content Placeholder 2"/>
          <p:cNvSpPr>
            <a:spLocks noGrp="1"/>
          </p:cNvSpPr>
          <p:nvPr>
            <p:ph sz="quarter" idx="12"/>
          </p:nvPr>
        </p:nvSpPr>
        <p:spPr/>
        <p:txBody>
          <a:bodyPr/>
          <a:lstStyle/>
          <a:p>
            <a:r>
              <a:rPr lang="en-US" altLang="en-US" dirty="0"/>
              <a:t>$200 loss not allowed</a:t>
            </a:r>
          </a:p>
          <a:p>
            <a:endParaRPr lang="en-US" altLang="en-US" dirty="0"/>
          </a:p>
          <a:p>
            <a:pPr>
              <a:buFont typeface="Wingdings" panose="05000000000000000000" pitchFamily="2" charset="2"/>
              <a:buChar char="Ø"/>
            </a:pPr>
            <a:r>
              <a:rPr lang="en-US" altLang="en-US" dirty="0"/>
              <a:t>Broker statement will provide amount of adjustment needed</a:t>
            </a:r>
          </a:p>
        </p:txBody>
      </p:sp>
      <p:sp>
        <p:nvSpPr>
          <p:cNvPr id="2" name="Title 1"/>
          <p:cNvSpPr>
            <a:spLocks noGrp="1"/>
          </p:cNvSpPr>
          <p:nvPr>
            <p:ph type="title"/>
          </p:nvPr>
        </p:nvSpPr>
        <p:spPr/>
        <p:txBody>
          <a:bodyPr/>
          <a:lstStyle/>
          <a:p>
            <a:r>
              <a:rPr lang="en-US" dirty="0"/>
              <a:t>Wash Sale Example 1</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8C1A4165-3AE8-4AE1-A348-A0762F48A15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90775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55</a:t>
            </a:fld>
            <a:endParaRPr lang="en-US" altLang="en-US" dirty="0"/>
          </a:p>
        </p:txBody>
      </p:sp>
      <p:sp>
        <p:nvSpPr>
          <p:cNvPr id="26627" name="Rectangle 3"/>
          <p:cNvSpPr>
            <a:spLocks noGrp="1" noChangeArrowheads="1"/>
          </p:cNvSpPr>
          <p:nvPr>
            <p:ph sz="quarter" idx="12"/>
          </p:nvPr>
        </p:nvSpPr>
        <p:spPr/>
        <p:txBody>
          <a:bodyPr>
            <a:normAutofit/>
          </a:bodyPr>
          <a:lstStyle/>
          <a:p>
            <a:r>
              <a:rPr lang="en-US" altLang="en-US" dirty="0"/>
              <a:t>3/1/19 sell 200 shares of XYZ for loss of $400</a:t>
            </a:r>
          </a:p>
          <a:p>
            <a:r>
              <a:rPr lang="en-US" altLang="en-US" dirty="0"/>
              <a:t>3/15/19 buy 50 shares of XYZ at cost of $2,500</a:t>
            </a:r>
          </a:p>
          <a:p>
            <a:r>
              <a:rPr lang="en-US" altLang="en-US" dirty="0"/>
              <a:t>Loss not allowed in 2019: $100 </a:t>
            </a:r>
          </a:p>
          <a:p>
            <a:pPr lvl="1"/>
            <a:r>
              <a:rPr lang="en-US" altLang="en-US" dirty="0"/>
              <a:t>(50 shs ÷ 200 shs x $400)</a:t>
            </a:r>
          </a:p>
          <a:p>
            <a:r>
              <a:rPr lang="en-US" altLang="en-US" dirty="0"/>
              <a:t>Basis of 50 new shares is $2,600 </a:t>
            </a:r>
          </a:p>
          <a:p>
            <a:pPr lvl="1"/>
            <a:r>
              <a:rPr lang="en-US" altLang="en-US" dirty="0"/>
              <a:t>($2,500 cost + $100 disallowed loss)</a:t>
            </a:r>
          </a:p>
          <a:p>
            <a:r>
              <a:rPr lang="en-US" altLang="en-US" dirty="0"/>
              <a:t>Loss allowed in 2019: $300 </a:t>
            </a:r>
          </a:p>
          <a:p>
            <a:pPr lvl="1"/>
            <a:r>
              <a:rPr lang="en-US" altLang="en-US" dirty="0"/>
              <a:t>(150 shs ÷ 200 shs x $400)</a:t>
            </a:r>
          </a:p>
        </p:txBody>
      </p:sp>
      <p:sp>
        <p:nvSpPr>
          <p:cNvPr id="6146" name="Rectangle 2"/>
          <p:cNvSpPr>
            <a:spLocks noGrp="1" noChangeArrowheads="1"/>
          </p:cNvSpPr>
          <p:nvPr>
            <p:ph type="title"/>
          </p:nvPr>
        </p:nvSpPr>
        <p:spPr/>
        <p:txBody>
          <a:bodyPr/>
          <a:lstStyle/>
          <a:p>
            <a:r>
              <a:rPr lang="en-US" altLang="en-US" dirty="0"/>
              <a:t>Wash Sale Example 2</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E2CA643E-232D-4E2E-976A-E47F0702E0F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89119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56</a:t>
            </a:fld>
            <a:endParaRPr lang="en-US" altLang="en-US" dirty="0"/>
          </a:p>
        </p:txBody>
      </p:sp>
      <p:sp>
        <p:nvSpPr>
          <p:cNvPr id="102404" name="Content Placeholder 2"/>
          <p:cNvSpPr>
            <a:spLocks noGrp="1"/>
          </p:cNvSpPr>
          <p:nvPr>
            <p:ph sz="quarter" idx="12"/>
          </p:nvPr>
        </p:nvSpPr>
        <p:spPr/>
        <p:txBody>
          <a:bodyPr/>
          <a:lstStyle/>
          <a:p>
            <a:r>
              <a:rPr lang="en-US" altLang="en-US" dirty="0"/>
              <a:t>Of $400 loss, $100 not allowed and $300 allowed</a:t>
            </a:r>
          </a:p>
          <a:p>
            <a:r>
              <a:rPr lang="en-US" altLang="en-US" dirty="0"/>
              <a:t>Broker statement will provide amount of adjustment needed</a:t>
            </a:r>
          </a:p>
        </p:txBody>
      </p:sp>
      <p:sp>
        <p:nvSpPr>
          <p:cNvPr id="2" name="Title 1"/>
          <p:cNvSpPr>
            <a:spLocks noGrp="1"/>
          </p:cNvSpPr>
          <p:nvPr>
            <p:ph type="title"/>
          </p:nvPr>
        </p:nvSpPr>
        <p:spPr/>
        <p:txBody>
          <a:bodyPr/>
          <a:lstStyle/>
          <a:p>
            <a:r>
              <a:rPr lang="en-US" dirty="0"/>
              <a:t>Wash Sale Example 2</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F385E111-B4FD-4BDD-A285-1D489398A23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394832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57204" y="6265308"/>
            <a:ext cx="702365" cy="365125"/>
          </a:xfrm>
        </p:spPr>
        <p:txBody>
          <a:bodyPr/>
          <a:lstStyle/>
          <a:p>
            <a:fld id="{CD72C349-D014-4633-AD31-112E8BCED269}" type="slidenum">
              <a:rPr lang="en-US" altLang="en-US" smtClean="0"/>
              <a:pPr/>
              <a:t>57</a:t>
            </a:fld>
            <a:endParaRPr lang="en-US" altLang="en-US" dirty="0"/>
          </a:p>
        </p:txBody>
      </p:sp>
      <p:sp>
        <p:nvSpPr>
          <p:cNvPr id="90115" name="Content Placeholder 2"/>
          <p:cNvSpPr>
            <a:spLocks noGrp="1"/>
          </p:cNvSpPr>
          <p:nvPr>
            <p:ph sz="quarter" idx="12"/>
          </p:nvPr>
        </p:nvSpPr>
        <p:spPr/>
        <p:txBody>
          <a:bodyPr>
            <a:normAutofit/>
          </a:bodyPr>
          <a:lstStyle/>
          <a:p>
            <a:r>
              <a:rPr lang="en-US" altLang="en-US" dirty="0"/>
              <a:t>Stock must be totally worthless in the tax year of the return</a:t>
            </a:r>
          </a:p>
          <a:p>
            <a:pPr lvl="1"/>
            <a:r>
              <a:rPr lang="en-US" altLang="en-US" dirty="0"/>
              <a:t>1¢ is still value and cannot write off</a:t>
            </a:r>
          </a:p>
          <a:p>
            <a:r>
              <a:rPr lang="en-US" altLang="en-US" dirty="0"/>
              <a:t>“Deemed” sold at end of year</a:t>
            </a:r>
          </a:p>
          <a:p>
            <a:r>
              <a:rPr lang="en-US" altLang="en-US" dirty="0"/>
              <a:t>TaxSlayer &gt; Under Date Sold</a:t>
            </a:r>
          </a:p>
          <a:p>
            <a:pPr lvl="1"/>
            <a:r>
              <a:rPr lang="en-US" altLang="en-US" dirty="0"/>
              <a:t>Click “Alternate Option” and select Worthless</a:t>
            </a:r>
          </a:p>
        </p:txBody>
      </p:sp>
      <p:sp>
        <p:nvSpPr>
          <p:cNvPr id="2" name="Title 1"/>
          <p:cNvSpPr>
            <a:spLocks noGrp="1"/>
          </p:cNvSpPr>
          <p:nvPr>
            <p:ph type="title"/>
          </p:nvPr>
        </p:nvSpPr>
        <p:spPr/>
        <p:txBody>
          <a:bodyPr/>
          <a:lstStyle/>
          <a:p>
            <a:r>
              <a:rPr lang="en-US" altLang="en-US" dirty="0"/>
              <a:t>Worthless stock or bond loss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114D5314-E2F2-4A1A-807E-83CE77EC3B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477427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questions-picture-for-powerpoint-26.jpg"/>
          <p:cNvPicPr>
            <a:picLocks noChangeAspect="1"/>
          </p:cNvPicPr>
          <p:nvPr/>
        </p:nvPicPr>
        <p:blipFill>
          <a:blip r:embed="rId3"/>
          <a:stretch>
            <a:fillRect/>
          </a:stretch>
        </p:blipFill>
        <p:spPr>
          <a:xfrm>
            <a:off x="2286000" y="2057400"/>
            <a:ext cx="3581400" cy="3581400"/>
          </a:xfrm>
          <a:prstGeom prst="rect">
            <a:avLst/>
          </a:prstGeom>
        </p:spPr>
      </p:pic>
      <p:sp>
        <p:nvSpPr>
          <p:cNvPr id="5" name="Slide Number Placeholder 4"/>
          <p:cNvSpPr>
            <a:spLocks noGrp="1"/>
          </p:cNvSpPr>
          <p:nvPr>
            <p:ph type="sldNum" sz="quarter" idx="12"/>
          </p:nvPr>
        </p:nvSpPr>
        <p:spPr>
          <a:xfrm>
            <a:off x="1143000" y="5517359"/>
            <a:ext cx="476250" cy="273844"/>
          </a:xfrm>
        </p:spPr>
        <p:txBody>
          <a:bodyPr/>
          <a:lstStyle/>
          <a:p>
            <a:pPr>
              <a:defRPr/>
            </a:pPr>
            <a:fld id="{3EC3BAD6-F254-4C68-AFB5-6EB753C7FFB6}" type="slidenum">
              <a:rPr lang="en-US" altLang="en-US" smtClean="0"/>
              <a:pPr>
                <a:defRPr/>
              </a:pPr>
              <a:t>58</a:t>
            </a:fld>
            <a:endParaRPr lang="en-US" altLang="en-US" dirty="0"/>
          </a:p>
        </p:txBody>
      </p:sp>
      <p:sp>
        <p:nvSpPr>
          <p:cNvPr id="2" name="Title 1"/>
          <p:cNvSpPr>
            <a:spLocks noGrp="1"/>
          </p:cNvSpPr>
          <p:nvPr>
            <p:ph type="title"/>
          </p:nvPr>
        </p:nvSpPr>
        <p:spPr/>
        <p:txBody>
          <a:bodyPr/>
          <a:lstStyle/>
          <a:p>
            <a:pPr>
              <a:defRPr/>
            </a:pPr>
            <a:r>
              <a:rPr lang="en-US" dirty="0"/>
              <a:t>Capital Gain or Loss</a:t>
            </a:r>
          </a:p>
        </p:txBody>
      </p:sp>
      <p:sp>
        <p:nvSpPr>
          <p:cNvPr id="134151" name="TextBox 5"/>
          <p:cNvSpPr txBox="1">
            <a:spLocks noChangeArrowheads="1"/>
          </p:cNvSpPr>
          <p:nvPr/>
        </p:nvSpPr>
        <p:spPr bwMode="auto">
          <a:xfrm>
            <a:off x="1314450" y="2628900"/>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400" dirty="0">
                <a:solidFill>
                  <a:srgbClr val="000000"/>
                </a:solidFill>
                <a:cs typeface="Calibri" panose="020F0502020204030204" pitchFamily="34" charset="0"/>
              </a:rPr>
              <a:t>Questions?</a:t>
            </a:r>
          </a:p>
        </p:txBody>
      </p:sp>
      <p:sp>
        <p:nvSpPr>
          <p:cNvPr id="134152" name="TextBox 6"/>
          <p:cNvSpPr txBox="1">
            <a:spLocks noChangeArrowheads="1"/>
          </p:cNvSpPr>
          <p:nvPr/>
        </p:nvSpPr>
        <p:spPr bwMode="auto">
          <a:xfrm>
            <a:off x="5257800" y="3657600"/>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400" dirty="0">
                <a:solidFill>
                  <a:srgbClr val="000000"/>
                </a:solidFill>
                <a:cs typeface="Calibri" panose="020F0502020204030204" pitchFamily="34" charset="0"/>
              </a:rPr>
              <a:t>Comments?</a:t>
            </a:r>
          </a:p>
        </p:txBody>
      </p:sp>
      <p:sp>
        <p:nvSpPr>
          <p:cNvPr id="9" name="Footer Placeholder 8"/>
          <p:cNvSpPr>
            <a:spLocks noGrp="1"/>
          </p:cNvSpPr>
          <p:nvPr>
            <p:ph type="ftr" sz="quarter" idx="11"/>
          </p:nvPr>
        </p:nvSpPr>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11572499-69BA-4339-986E-E2569C027C47}"/>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78264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457204" y="6265308"/>
            <a:ext cx="702365" cy="365125"/>
          </a:xfrm>
        </p:spPr>
        <p:txBody>
          <a:bodyPr/>
          <a:lstStyle/>
          <a:p>
            <a:pPr>
              <a:defRPr/>
            </a:pPr>
            <a:fld id="{CD72C349-D014-4633-AD31-112E8BCED269}" type="slidenum">
              <a:rPr lang="en-US" altLang="en-US" smtClean="0"/>
              <a:pPr>
                <a:defRPr/>
              </a:pPr>
              <a:t>6</a:t>
            </a:fld>
            <a:endParaRPr lang="en-US" altLang="en-US" dirty="0"/>
          </a:p>
        </p:txBody>
      </p:sp>
      <p:sp>
        <p:nvSpPr>
          <p:cNvPr id="4" name="Content Placeholder 3"/>
          <p:cNvSpPr>
            <a:spLocks noGrp="1"/>
          </p:cNvSpPr>
          <p:nvPr>
            <p:ph sz="quarter" idx="12"/>
          </p:nvPr>
        </p:nvSpPr>
        <p:spPr/>
        <p:txBody>
          <a:bodyPr/>
          <a:lstStyle/>
          <a:p>
            <a:r>
              <a:rPr lang="en-US" dirty="0"/>
              <a:t>Homes and other non-investment capital assets</a:t>
            </a:r>
          </a:p>
          <a:p>
            <a:pPr lvl="1"/>
            <a:r>
              <a:rPr lang="en-US" dirty="0"/>
              <a:t>Gain taxed at capital gain tax rate</a:t>
            </a:r>
          </a:p>
          <a:p>
            <a:pPr lvl="1"/>
            <a:r>
              <a:rPr lang="en-US" dirty="0"/>
              <a:t>Losses not deductible</a:t>
            </a:r>
          </a:p>
          <a:p>
            <a:pPr lvl="2"/>
            <a:r>
              <a:rPr lang="en-US" altLang="en-US" dirty="0"/>
              <a:t>Government is a profits-only partner</a:t>
            </a:r>
            <a:endParaRPr lang="en-US" dirty="0"/>
          </a:p>
          <a:p>
            <a:pPr lvl="2">
              <a:buNone/>
            </a:pPr>
            <a:endParaRPr lang="en-US" dirty="0"/>
          </a:p>
        </p:txBody>
      </p:sp>
      <p:sp>
        <p:nvSpPr>
          <p:cNvPr id="5" name="Title 4"/>
          <p:cNvSpPr>
            <a:spLocks noGrp="1"/>
          </p:cNvSpPr>
          <p:nvPr>
            <p:ph type="title"/>
          </p:nvPr>
        </p:nvSpPr>
        <p:spPr/>
        <p:txBody>
          <a:bodyPr/>
          <a:lstStyle/>
          <a:p>
            <a:r>
              <a:rPr lang="en-US" dirty="0"/>
              <a:t>Gain Only Capital Asset</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065A8290-F3F1-4820-BD96-FB132F2A464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0729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7</a:t>
            </a:fld>
            <a:endParaRPr lang="en-US" altLang="en-US" dirty="0"/>
          </a:p>
        </p:txBody>
      </p:sp>
      <p:sp>
        <p:nvSpPr>
          <p:cNvPr id="17411" name="Rectangle 3"/>
          <p:cNvSpPr>
            <a:spLocks noGrp="1" noChangeArrowheads="1"/>
          </p:cNvSpPr>
          <p:nvPr>
            <p:ph sz="quarter" idx="12"/>
          </p:nvPr>
        </p:nvSpPr>
        <p:spPr/>
        <p:txBody>
          <a:bodyPr>
            <a:normAutofit/>
          </a:bodyPr>
          <a:lstStyle/>
          <a:p>
            <a:r>
              <a:rPr lang="en-US" altLang="en-US" dirty="0"/>
              <a:t>Home (See Sale of Home Slide Presentation)</a:t>
            </a:r>
          </a:p>
          <a:p>
            <a:r>
              <a:rPr lang="en-US" altLang="en-US" dirty="0"/>
              <a:t>Second Home</a:t>
            </a:r>
          </a:p>
          <a:p>
            <a:r>
              <a:rPr lang="en-US" altLang="en-US" dirty="0"/>
              <a:t>Collectible Jewelry</a:t>
            </a:r>
          </a:p>
          <a:p>
            <a:r>
              <a:rPr lang="en-US" altLang="en-US" dirty="0"/>
              <a:t>Coins</a:t>
            </a:r>
          </a:p>
          <a:p>
            <a:r>
              <a:rPr lang="en-US" altLang="en-US" dirty="0"/>
              <a:t>Antique cars</a:t>
            </a:r>
          </a:p>
        </p:txBody>
      </p:sp>
      <p:sp>
        <p:nvSpPr>
          <p:cNvPr id="3074" name="Rectangle 2"/>
          <p:cNvSpPr>
            <a:spLocks noGrp="1" noChangeArrowheads="1"/>
          </p:cNvSpPr>
          <p:nvPr>
            <p:ph type="title"/>
          </p:nvPr>
        </p:nvSpPr>
        <p:spPr/>
        <p:txBody>
          <a:bodyPr/>
          <a:lstStyle/>
          <a:p>
            <a:r>
              <a:rPr lang="en-US" altLang="en-US" dirty="0"/>
              <a:t>Non-investment Assets</a:t>
            </a:r>
          </a:p>
        </p:txBody>
      </p:sp>
      <p:sp>
        <p:nvSpPr>
          <p:cNvPr id="10" name="Footer Placeholder 9"/>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9" name="TextBox 28"/>
          <p:cNvSpPr txBox="1"/>
          <p:nvPr/>
        </p:nvSpPr>
        <p:spPr>
          <a:xfrm>
            <a:off x="3886200" y="3543300"/>
            <a:ext cx="1885950" cy="1061829"/>
          </a:xfrm>
          <a:prstGeom prst="rect">
            <a:avLst/>
          </a:prstGeom>
          <a:noFill/>
          <a:ln w="57150" cap="flat" cmpd="sng" algn="ctr">
            <a:noFill/>
            <a:prstDash val="solid"/>
            <a:round/>
            <a:headEnd type="none" w="med" len="med"/>
            <a:tailEnd type="none" w="med" len="med"/>
          </a:ln>
          <a:effectLst/>
        </p:spPr>
        <p:txBody>
          <a:bodyPr wrap="square" rtlCol="0">
            <a:spAutoFit/>
          </a:bodyPr>
          <a:lstStyle/>
          <a:p>
            <a:r>
              <a:rPr lang="en-US" sz="1350" dirty="0">
                <a:solidFill>
                  <a:schemeClr val="bg1"/>
                </a:solidFill>
              </a:rPr>
              <a:t>Out </a:t>
            </a:r>
          </a:p>
          <a:p>
            <a:r>
              <a:rPr lang="en-US" sz="2250" b="1" dirty="0"/>
              <a:t> Out of scope</a:t>
            </a:r>
            <a:r>
              <a:rPr lang="en-US" sz="2475" b="1" dirty="0"/>
              <a:t> </a:t>
            </a:r>
            <a:r>
              <a:rPr lang="en-US" sz="2475" dirty="0">
                <a:solidFill>
                  <a:srgbClr val="FFFFFF"/>
                </a:solidFill>
              </a:rPr>
              <a:t>Scope</a:t>
            </a:r>
          </a:p>
        </p:txBody>
      </p:sp>
      <p:cxnSp>
        <p:nvCxnSpPr>
          <p:cNvPr id="51" name="Straight Arrow Connector 50"/>
          <p:cNvCxnSpPr/>
          <p:nvPr/>
        </p:nvCxnSpPr>
        <p:spPr>
          <a:xfrm rot="10800000">
            <a:off x="2114550" y="4000500"/>
            <a:ext cx="182880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53" name="Elbow Connector 52"/>
          <p:cNvCxnSpPr/>
          <p:nvPr/>
        </p:nvCxnSpPr>
        <p:spPr>
          <a:xfrm rot="10800000" flipV="1">
            <a:off x="2914650" y="4000500"/>
            <a:ext cx="1028700" cy="571500"/>
          </a:xfrm>
          <a:prstGeom prst="bentConnector3">
            <a:avLst>
              <a:gd name="adj1" fmla="val 0"/>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56" name="Elbow Connector 55"/>
          <p:cNvCxnSpPr/>
          <p:nvPr/>
        </p:nvCxnSpPr>
        <p:spPr>
          <a:xfrm rot="16200000" flipV="1">
            <a:off x="3543300" y="3600450"/>
            <a:ext cx="514350" cy="285750"/>
          </a:xfrm>
          <a:prstGeom prst="bentConnector3">
            <a:avLst>
              <a:gd name="adj1" fmla="val 99799"/>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16332D85-1D34-43DD-8580-8360AEA4A34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3254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457204" y="6265308"/>
            <a:ext cx="702365" cy="365125"/>
          </a:xfrm>
        </p:spPr>
        <p:txBody>
          <a:bodyPr/>
          <a:lstStyle/>
          <a:p>
            <a:fld id="{CD72C349-D014-4633-AD31-112E8BCED269}" type="slidenum">
              <a:rPr lang="en-US" altLang="en-US" smtClean="0"/>
              <a:pPr/>
              <a:t>8</a:t>
            </a:fld>
            <a:endParaRPr lang="en-US" altLang="en-US" dirty="0"/>
          </a:p>
        </p:txBody>
      </p:sp>
      <p:sp>
        <p:nvSpPr>
          <p:cNvPr id="17411" name="Rectangle 3"/>
          <p:cNvSpPr>
            <a:spLocks noGrp="1" noChangeArrowheads="1"/>
          </p:cNvSpPr>
          <p:nvPr>
            <p:ph sz="quarter" idx="12"/>
          </p:nvPr>
        </p:nvSpPr>
        <p:spPr/>
        <p:txBody>
          <a:bodyPr>
            <a:normAutofit/>
          </a:bodyPr>
          <a:lstStyle/>
          <a:p>
            <a:pPr>
              <a:lnSpc>
                <a:spcPct val="110000"/>
              </a:lnSpc>
            </a:pPr>
            <a:r>
              <a:rPr lang="en-US" altLang="en-US" dirty="0"/>
              <a:t>Not a capital asset:</a:t>
            </a:r>
          </a:p>
          <a:p>
            <a:pPr lvl="1">
              <a:lnSpc>
                <a:spcPct val="110000"/>
              </a:lnSpc>
            </a:pPr>
            <a:r>
              <a:rPr lang="en-US" altLang="en-US" dirty="0"/>
              <a:t>Inventory</a:t>
            </a:r>
          </a:p>
          <a:p>
            <a:pPr lvl="1">
              <a:lnSpc>
                <a:spcPct val="110000"/>
              </a:lnSpc>
            </a:pPr>
            <a:r>
              <a:rPr lang="en-US" altLang="en-US" dirty="0"/>
              <a:t>Assets used in business</a:t>
            </a:r>
          </a:p>
          <a:p>
            <a:pPr lvl="2">
              <a:lnSpc>
                <a:spcPct val="110000"/>
              </a:lnSpc>
            </a:pPr>
            <a:r>
              <a:rPr lang="en-US" altLang="en-US" dirty="0"/>
              <a:t>Used as a rental (e.g. rental home)</a:t>
            </a:r>
          </a:p>
          <a:p>
            <a:pPr lvl="1">
              <a:lnSpc>
                <a:spcPct val="110000"/>
              </a:lnSpc>
            </a:pPr>
            <a:r>
              <a:rPr lang="en-US" altLang="en-US" dirty="0"/>
              <a:t>Copyright, a literary, musical, or artistic composition, letter, memo or similar</a:t>
            </a:r>
          </a:p>
          <a:p>
            <a:pPr lvl="2">
              <a:lnSpc>
                <a:spcPct val="110000"/>
              </a:lnSpc>
            </a:pPr>
            <a:r>
              <a:rPr lang="en-US" altLang="en-US" sz="1808" dirty="0"/>
              <a:t>Held by the creator or letter recipient </a:t>
            </a:r>
          </a:p>
          <a:p>
            <a:pPr lvl="1">
              <a:lnSpc>
                <a:spcPct val="110000"/>
              </a:lnSpc>
            </a:pPr>
            <a:endParaRPr lang="en-US" altLang="en-US" dirty="0"/>
          </a:p>
        </p:txBody>
      </p:sp>
      <p:sp>
        <p:nvSpPr>
          <p:cNvPr id="3074" name="Rectangle 2"/>
          <p:cNvSpPr>
            <a:spLocks noGrp="1" noChangeArrowheads="1"/>
          </p:cNvSpPr>
          <p:nvPr>
            <p:ph type="title"/>
          </p:nvPr>
        </p:nvSpPr>
        <p:spPr/>
        <p:txBody>
          <a:bodyPr/>
          <a:lstStyle/>
          <a:p>
            <a:r>
              <a:rPr lang="en-US" altLang="en-US" dirty="0"/>
              <a:t>What is Not a Capital Asset</a:t>
            </a:r>
          </a:p>
        </p:txBody>
      </p:sp>
      <p:sp>
        <p:nvSpPr>
          <p:cNvPr id="2" name="Rectangle 1"/>
          <p:cNvSpPr/>
          <p:nvPr/>
        </p:nvSpPr>
        <p:spPr>
          <a:xfrm>
            <a:off x="3714750" y="2000250"/>
            <a:ext cx="2857500" cy="914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All Out of Scope</a:t>
            </a:r>
          </a:p>
        </p:txBody>
      </p:sp>
      <p:sp>
        <p:nvSpPr>
          <p:cNvPr id="7" name="Footer Placeholder 6"/>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Date Placeholder 2">
            <a:extLst>
              <a:ext uri="{FF2B5EF4-FFF2-40B4-BE49-F238E27FC236}">
                <a16:creationId xmlns:a16="http://schemas.microsoft.com/office/drawing/2014/main" id="{E9552FC6-FBDB-4FD8-8011-71B13F010CD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162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457204" y="6265308"/>
            <a:ext cx="702365" cy="365125"/>
          </a:xfrm>
        </p:spPr>
        <p:txBody>
          <a:bodyPr/>
          <a:lstStyle/>
          <a:p>
            <a:pPr>
              <a:defRPr/>
            </a:pPr>
            <a:fld id="{CD72C349-D014-4633-AD31-112E8BCED269}" type="slidenum">
              <a:rPr lang="en-US" altLang="en-US" smtClean="0"/>
              <a:pPr>
                <a:defRPr/>
              </a:pPr>
              <a:t>9</a:t>
            </a:fld>
            <a:endParaRPr lang="en-US" altLang="en-US" dirty="0"/>
          </a:p>
        </p:txBody>
      </p:sp>
      <p:sp>
        <p:nvSpPr>
          <p:cNvPr id="4" name="Content Placeholder 3"/>
          <p:cNvSpPr>
            <a:spLocks noGrp="1"/>
          </p:cNvSpPr>
          <p:nvPr>
            <p:ph sz="quarter" idx="12"/>
          </p:nvPr>
        </p:nvSpPr>
        <p:spPr/>
        <p:txBody>
          <a:bodyPr>
            <a:normAutofit/>
          </a:bodyPr>
          <a:lstStyle/>
          <a:p>
            <a:pPr>
              <a:lnSpc>
                <a:spcPct val="110000"/>
              </a:lnSpc>
            </a:pPr>
            <a:r>
              <a:rPr lang="en-US" u="sng" dirty="0">
                <a:hlinkClick r:id="rId3"/>
              </a:rPr>
              <a:t>FAQs - Capital Gains, Losses/Sale of Home</a:t>
            </a:r>
            <a:endParaRPr lang="en-US" dirty="0"/>
          </a:p>
          <a:p>
            <a:pPr>
              <a:lnSpc>
                <a:spcPct val="110000"/>
              </a:lnSpc>
            </a:pPr>
            <a:r>
              <a:rPr lang="en-US" u="sng" dirty="0">
                <a:hlinkClick r:id="rId4"/>
              </a:rPr>
              <a:t>FAQs - Mutual Funds (Costs, Distributions, etc.)</a:t>
            </a:r>
            <a:endParaRPr lang="en-US" dirty="0"/>
          </a:p>
          <a:p>
            <a:pPr>
              <a:lnSpc>
                <a:spcPct val="110000"/>
              </a:lnSpc>
            </a:pPr>
            <a:r>
              <a:rPr lang="en-US" u="sng" dirty="0">
                <a:hlinkClick r:id="rId5"/>
              </a:rPr>
              <a:t>FAQs - Stocks (Options, Splits, Traders)</a:t>
            </a:r>
            <a:endParaRPr lang="en-US" dirty="0"/>
          </a:p>
          <a:p>
            <a:pPr>
              <a:lnSpc>
                <a:spcPct val="110000"/>
              </a:lnSpc>
            </a:pPr>
            <a:r>
              <a:rPr lang="en-US" u="sng" dirty="0">
                <a:hlinkClick r:id="rId6"/>
              </a:rPr>
              <a:t>Tax Trails - Capital Gains and Losses</a:t>
            </a:r>
            <a:endParaRPr lang="en-US" dirty="0"/>
          </a:p>
          <a:p>
            <a:pPr>
              <a:lnSpc>
                <a:spcPct val="110000"/>
              </a:lnSpc>
            </a:pPr>
            <a:r>
              <a:rPr lang="en-US" u="sng" dirty="0">
                <a:hlinkClick r:id="rId7"/>
              </a:rPr>
              <a:t>Tax Trails - Ten Important Facts About Capital Gains and Losses</a:t>
            </a:r>
            <a:endParaRPr lang="en-US" dirty="0"/>
          </a:p>
          <a:p>
            <a:pPr>
              <a:lnSpc>
                <a:spcPct val="110000"/>
              </a:lnSpc>
            </a:pPr>
            <a:r>
              <a:rPr lang="en-US" u="sng" dirty="0">
                <a:hlinkClick r:id="rId8"/>
              </a:rPr>
              <a:t>Tax Tip - Sale of Residence - Real Estate Tax Tips</a:t>
            </a:r>
            <a:endParaRPr lang="en-US" u="sng" dirty="0"/>
          </a:p>
          <a:p>
            <a:pPr>
              <a:lnSpc>
                <a:spcPct val="110000"/>
              </a:lnSpc>
              <a:buFont typeface="Wingdings" panose="05000000000000000000" pitchFamily="2" charset="2"/>
              <a:buChar char="Ø"/>
            </a:pPr>
            <a:r>
              <a:rPr lang="en-US" dirty="0"/>
              <a:t>Find </a:t>
            </a:r>
            <a:r>
              <a:rPr lang="en-US" b="1" dirty="0"/>
              <a:t>Job Aids Icon </a:t>
            </a:r>
            <a:r>
              <a:rPr lang="en-US" dirty="0"/>
              <a:t>and the links in the Training Toolkit on Link &amp; Learn Taxes Lessons at </a:t>
            </a:r>
            <a:r>
              <a:rPr lang="en-US" dirty="0">
                <a:hlinkClick r:id="rId9"/>
              </a:rPr>
              <a:t>https://www.linklearncertification.com/</a:t>
            </a:r>
            <a:endParaRPr lang="en-US" dirty="0"/>
          </a:p>
        </p:txBody>
      </p:sp>
      <p:sp>
        <p:nvSpPr>
          <p:cNvPr id="5" name="Title 4"/>
          <p:cNvSpPr>
            <a:spLocks noGrp="1"/>
          </p:cNvSpPr>
          <p:nvPr>
            <p:ph type="title"/>
          </p:nvPr>
        </p:nvSpPr>
        <p:spPr/>
        <p:txBody>
          <a:bodyPr/>
          <a:lstStyle/>
          <a:p>
            <a:r>
              <a:rPr lang="en-US" dirty="0"/>
              <a:t>IRS Link and Learn Job Aids</a:t>
            </a:r>
          </a:p>
        </p:txBody>
      </p:sp>
      <p:sp>
        <p:nvSpPr>
          <p:cNvPr id="6" name="Footer Placeholder 5"/>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Date Placeholder 1">
            <a:extLst>
              <a:ext uri="{FF2B5EF4-FFF2-40B4-BE49-F238E27FC236}">
                <a16:creationId xmlns:a16="http://schemas.microsoft.com/office/drawing/2014/main" id="{B09C87B8-C05C-40B2-BBA8-E425FA30540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15846300"/>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13</TotalTime>
  <Words>4489</Words>
  <Application>Microsoft Office PowerPoint</Application>
  <PresentationFormat>On-screen Show (4:3)</PresentationFormat>
  <Paragraphs>707</Paragraphs>
  <Slides>58</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Wingdings</vt:lpstr>
      <vt:lpstr>Default Theme</vt:lpstr>
      <vt:lpstr>Capital Gain or Loss</vt:lpstr>
      <vt:lpstr>Lesson Topics</vt:lpstr>
      <vt:lpstr>Introduction</vt:lpstr>
      <vt:lpstr>Capital Asset Taxation</vt:lpstr>
      <vt:lpstr>What is a Capital Asset?</vt:lpstr>
      <vt:lpstr>Gain Only Capital Asset</vt:lpstr>
      <vt:lpstr>Non-investment Assets</vt:lpstr>
      <vt:lpstr>What is Not a Capital Asset</vt:lpstr>
      <vt:lpstr>IRS Link and Learn Job Aids</vt:lpstr>
      <vt:lpstr>Types of Assets Quiz</vt:lpstr>
      <vt:lpstr>IRS Reporting Requirement</vt:lpstr>
      <vt:lpstr>Transaction Reporting</vt:lpstr>
      <vt:lpstr>Transactions Not Reported</vt:lpstr>
      <vt:lpstr>Reporting Information </vt:lpstr>
      <vt:lpstr>Interview – Forms </vt:lpstr>
      <vt:lpstr>Interview – Forms </vt:lpstr>
      <vt:lpstr>Tax-Aide In-Scope Detail</vt:lpstr>
      <vt:lpstr>Tax-Aide In-Scope Detail cont.</vt:lpstr>
      <vt:lpstr>Tax-Aide Out of Scope</vt:lpstr>
      <vt:lpstr>Share Basis</vt:lpstr>
      <vt:lpstr>Share Basis</vt:lpstr>
      <vt:lpstr>Stock Splits or Dividends</vt:lpstr>
      <vt:lpstr>Stock Split Example</vt:lpstr>
      <vt:lpstr>Dividend Reinvestment</vt:lpstr>
      <vt:lpstr>Capital Gains Quiz</vt:lpstr>
      <vt:lpstr>Basis of Inherited Property</vt:lpstr>
      <vt:lpstr>Basis of Inherited Property</vt:lpstr>
      <vt:lpstr>Basis of Gifted Property</vt:lpstr>
      <vt:lpstr>Basis of 2010 Inherited Property</vt:lpstr>
      <vt:lpstr>Holding Period</vt:lpstr>
      <vt:lpstr>Holding Period Quiz</vt:lpstr>
      <vt:lpstr>Sales Price</vt:lpstr>
      <vt:lpstr>Sample Brokerage Form 1099-B</vt:lpstr>
      <vt:lpstr>Summarizing Brokerage Transactions</vt:lpstr>
      <vt:lpstr>Summarizing Brokerage Transactions cont.</vt:lpstr>
      <vt:lpstr>Summarizing Brokerage Transactions cont.</vt:lpstr>
      <vt:lpstr>Summarize Brokerage Transactions cont.</vt:lpstr>
      <vt:lpstr>Adjustment Entries in TaxSlayer</vt:lpstr>
      <vt:lpstr>Capital Loss Carryovers</vt:lpstr>
      <vt:lpstr>Computing Loss Carryovers</vt:lpstr>
      <vt:lpstr>Calculating Tax Liability</vt:lpstr>
      <vt:lpstr>Quality Review: Capital Gain or Loss</vt:lpstr>
      <vt:lpstr>Quality Review: Capital Gain or Loss</vt:lpstr>
      <vt:lpstr>Quality Review: Capital Gain or Loss</vt:lpstr>
      <vt:lpstr>Capital Gain or Loss</vt:lpstr>
      <vt:lpstr>Comprehensive Material</vt:lpstr>
      <vt:lpstr>Non-covered Securities</vt:lpstr>
      <vt:lpstr>Covered and Non-covered Securities</vt:lpstr>
      <vt:lpstr>Limited Scope Applies to Bonds</vt:lpstr>
      <vt:lpstr>Limited Scope Applies to Bonds</vt:lpstr>
      <vt:lpstr>Limited Scope Applies to Bonds</vt:lpstr>
      <vt:lpstr>Wash Sales</vt:lpstr>
      <vt:lpstr>Wash Sale Example 1</vt:lpstr>
      <vt:lpstr>Wash Sale Example 1</vt:lpstr>
      <vt:lpstr>Wash Sale Example 2</vt:lpstr>
      <vt:lpstr>Wash Sale Example 2</vt:lpstr>
      <vt:lpstr>Worthless stock or bond loss</vt:lpstr>
      <vt:lpstr>Capital Gain or Loss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2019-11-27T21:37:07Z</dcterms:modified>
</cp:coreProperties>
</file>